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13"/>
  </p:notesMasterIdLst>
  <p:handoutMasterIdLst>
    <p:handoutMasterId r:id="rId14"/>
  </p:handoutMasterIdLst>
  <p:sldIdLst>
    <p:sldId id="256" r:id="rId3"/>
    <p:sldId id="289" r:id="rId4"/>
    <p:sldId id="261" r:id="rId5"/>
    <p:sldId id="301" r:id="rId6"/>
    <p:sldId id="300" r:id="rId7"/>
    <p:sldId id="268" r:id="rId8"/>
    <p:sldId id="269" r:id="rId9"/>
    <p:sldId id="303" r:id="rId10"/>
    <p:sldId id="304" r:id="rId11"/>
    <p:sldId id="273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charset="-128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825553-1113-454E-8A78-76DD9949C8AE}" type="datetimeFigureOut">
              <a:rPr lang="fr-FR"/>
              <a:pPr>
                <a:defRPr/>
              </a:pPr>
              <a:t>21/10/2014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charset="-128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45C141-D19F-4EB3-AFDD-36B852F76508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CH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9688" eaLnBrk="1" hangingPunct="1"/>
            <a:endParaRPr lang="fr-FR" smtClean="0">
              <a:solidFill>
                <a:srgbClr val="000000"/>
              </a:solidFill>
              <a:latin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CH" sz="1000" smtClean="0">
                <a:latin typeface="Arial" pitchFamily="34" charset="0"/>
                <a:cs typeface="Arial" pitchFamily="34" charset="0"/>
                <a:sym typeface="Lucida Grande" charset="0"/>
              </a:rPr>
              <a:t>Financement CEPS-HAL : assuré par Children Action</a:t>
            </a:r>
          </a:p>
          <a:p>
            <a:pPr eaLnBrk="1" hangingPunct="1"/>
            <a:endParaRPr lang="fr-CH" sz="1000" smtClean="0">
              <a:latin typeface="Arial" pitchFamily="34" charset="0"/>
              <a:cs typeface="Arial" pitchFamily="34" charset="0"/>
              <a:sym typeface="Lucida Grande" charset="0"/>
            </a:endParaRPr>
          </a:p>
          <a:p>
            <a:pPr eaLnBrk="1" hangingPunct="1"/>
            <a:endParaRPr lang="en-US" sz="1000" smtClean="0">
              <a:latin typeface="Arial" pitchFamily="34" charset="0"/>
              <a:cs typeface="Arial" pitchFamily="34" charset="0"/>
              <a:sym typeface="Lucida Grande" charset="0"/>
            </a:endParaRPr>
          </a:p>
          <a:p>
            <a:pPr eaLnBrk="1" hangingPunct="1"/>
            <a:endParaRPr lang="en-US" sz="1000" smtClean="0">
              <a:solidFill>
                <a:srgbClr val="00FFFF"/>
              </a:solidFill>
              <a:latin typeface="Arial" pitchFamily="34" charset="0"/>
              <a:cs typeface="Arial" pitchFamily="34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9688" eaLnBrk="1" hangingPunct="1"/>
            <a:endParaRPr lang="fr-FR" smtClean="0">
              <a:solidFill>
                <a:srgbClr val="000000"/>
              </a:solidFill>
              <a:latin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CH" smtClean="0">
                <a:latin typeface="Arial" pitchFamily="34" charset="0"/>
                <a:cs typeface="Arial" pitchFamily="34" charset="0"/>
                <a:sym typeface="Lucida Grande" charset="0"/>
              </a:rPr>
              <a:t>Répondance : </a:t>
            </a:r>
          </a:p>
          <a:p>
            <a:pPr eaLnBrk="1" hangingPunct="1"/>
            <a:r>
              <a:rPr lang="fr-CH" smtClean="0">
                <a:latin typeface="Arial" pitchFamily="34" charset="0"/>
                <a:cs typeface="Arial" pitchFamily="34" charset="0"/>
                <a:sym typeface="Lucida Grande" charset="0"/>
              </a:rPr>
              <a:t>8-18 jours ouvrables – CEPS – petite équipe de psychologues</a:t>
            </a:r>
          </a:p>
          <a:p>
            <a:r>
              <a:rPr lang="fr-FR" smtClean="0"/>
              <a:t>18-8 et jours fériés – Equipe infirmière des lits de crise.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9688" eaLnBrk="1" hangingPunct="1"/>
            <a:endParaRPr lang="fr-FR" smtClean="0">
              <a:solidFill>
                <a:srgbClr val="000000"/>
              </a:solidFill>
              <a:latin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9688" eaLnBrk="1" hangingPunct="1"/>
            <a:r>
              <a:rPr lang="en-US" smtClean="0">
                <a:solidFill>
                  <a:srgbClr val="000000"/>
                </a:solidFill>
                <a:sym typeface="Gill Sans" charset="0"/>
              </a:rPr>
              <a:t>De manière générale, les sondés disent avoir à disposition des ressources mais trouvent que les moyens mis en place sont insuffisants. La plupart du temps, ce sont les jeunes eux-mêmes qui donnent l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  <a:sym typeface="Gill Sans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sym typeface="Gill Sans" charset="0"/>
              </a:rPr>
              <a:t>alerte. Ils attendent plus de prévention, plus de communication vis-à-vis des jeunes, des professionnels, et des structures d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  <a:sym typeface="Gill Sans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sym typeface="Gill Sans" charset="0"/>
              </a:rPr>
              <a:t>accueil, notamment pour la tranche d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  <a:sym typeface="Gill Sans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sym typeface="Gill Sans" charset="0"/>
              </a:rPr>
              <a:t>âge 18 ans et plus. </a:t>
            </a:r>
            <a:endParaRPr lang="en-US" smtClean="0">
              <a:solidFill>
                <a:srgbClr val="000000"/>
              </a:solidFill>
              <a:sym typeface="Gill San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9688" eaLnBrk="1" hangingPunct="1"/>
            <a:endParaRPr lang="fr-FR" smtClean="0">
              <a:solidFill>
                <a:srgbClr val="000000"/>
              </a:solidFill>
              <a:latin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9688" eaLnBrk="1" hangingPunct="1"/>
            <a:endParaRPr lang="fr-FR" smtClean="0">
              <a:solidFill>
                <a:srgbClr val="000000"/>
              </a:solidFill>
              <a:latin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9688" eaLnBrk="1" hangingPunct="1"/>
            <a:endParaRPr lang="fr-FR" smtClean="0">
              <a:solidFill>
                <a:srgbClr val="000000"/>
              </a:solidFill>
              <a:latin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938838" y="263525"/>
            <a:ext cx="1362075" cy="659447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52613" y="263525"/>
            <a:ext cx="3933825" cy="659447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C7478-0BC8-4348-B3C3-B6E38476810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2BC8D-900C-461A-95E0-C615FACD1C9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3BD7A-1FBC-49C4-AC58-37AE08ABE26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0575" y="1760538"/>
            <a:ext cx="3708400" cy="5097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1375" y="1760538"/>
            <a:ext cx="3709988" cy="5097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B1C56-DB3A-4D54-8420-F3DBD359340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C5F2D-F183-468B-AD8E-27C1428561B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9B6F2-8F84-4F33-84CB-F5A85DF4931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398A7-D604-45D3-8093-97148A750E4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0D998-876F-44C2-B0B0-D276DA892F7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Lucida Grande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BE5ED-12FF-454D-B130-8E56183E591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B9472-44F8-4FCF-91C6-5CF0A432FC9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69063" y="0"/>
            <a:ext cx="1892300" cy="6858000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90575" y="0"/>
            <a:ext cx="5526088" cy="6858000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4737C-0AF7-4638-ACB4-C4E5B2FB252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52613" y="5203825"/>
            <a:ext cx="2647950" cy="165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2963" y="5203825"/>
            <a:ext cx="2647950" cy="165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Lucida Grande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52613" y="263525"/>
            <a:ext cx="5448300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52613" y="5203825"/>
            <a:ext cx="54483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sldNum="0" hdr="0" ftr="0" dt="0"/>
  <p:txStyles>
    <p:titleStyle>
      <a:lvl1pPr algn="ctr" rtl="0" eaLnBrk="0" fontAlgn="base" hangingPunct="0">
        <a:lnSpc>
          <a:spcPts val="6800"/>
        </a:lnSpc>
        <a:spcBef>
          <a:spcPct val="0"/>
        </a:spcBef>
        <a:spcAft>
          <a:spcPct val="0"/>
        </a:spcAft>
        <a:defRPr sz="6500">
          <a:solidFill>
            <a:srgbClr val="3BCAE5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lnSpc>
          <a:spcPts val="6800"/>
        </a:lnSpc>
        <a:spcBef>
          <a:spcPct val="0"/>
        </a:spcBef>
        <a:spcAft>
          <a:spcPct val="0"/>
        </a:spcAft>
        <a:defRPr sz="6500">
          <a:solidFill>
            <a:srgbClr val="3BCAE5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eaLnBrk="0" fontAlgn="base" hangingPunct="0">
        <a:lnSpc>
          <a:spcPts val="6800"/>
        </a:lnSpc>
        <a:spcBef>
          <a:spcPct val="0"/>
        </a:spcBef>
        <a:spcAft>
          <a:spcPct val="0"/>
        </a:spcAft>
        <a:defRPr sz="6500">
          <a:solidFill>
            <a:srgbClr val="3BCAE5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eaLnBrk="0" fontAlgn="base" hangingPunct="0">
        <a:lnSpc>
          <a:spcPts val="6800"/>
        </a:lnSpc>
        <a:spcBef>
          <a:spcPct val="0"/>
        </a:spcBef>
        <a:spcAft>
          <a:spcPct val="0"/>
        </a:spcAft>
        <a:defRPr sz="6500">
          <a:solidFill>
            <a:srgbClr val="3BCAE5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eaLnBrk="0" fontAlgn="base" hangingPunct="0">
        <a:lnSpc>
          <a:spcPts val="6800"/>
        </a:lnSpc>
        <a:spcBef>
          <a:spcPct val="0"/>
        </a:spcBef>
        <a:spcAft>
          <a:spcPct val="0"/>
        </a:spcAft>
        <a:defRPr sz="6500">
          <a:solidFill>
            <a:srgbClr val="3BCAE5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ctr" rtl="0" fontAlgn="base">
        <a:lnSpc>
          <a:spcPts val="6800"/>
        </a:lnSpc>
        <a:spcBef>
          <a:spcPct val="0"/>
        </a:spcBef>
        <a:spcAft>
          <a:spcPct val="0"/>
        </a:spcAft>
        <a:defRPr sz="6500">
          <a:solidFill>
            <a:srgbClr val="3BCAE5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ctr" rtl="0" fontAlgn="base">
        <a:lnSpc>
          <a:spcPts val="6800"/>
        </a:lnSpc>
        <a:spcBef>
          <a:spcPct val="0"/>
        </a:spcBef>
        <a:spcAft>
          <a:spcPct val="0"/>
        </a:spcAft>
        <a:defRPr sz="6500">
          <a:solidFill>
            <a:srgbClr val="3BCAE5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ctr" rtl="0" fontAlgn="base">
        <a:lnSpc>
          <a:spcPts val="6800"/>
        </a:lnSpc>
        <a:spcBef>
          <a:spcPct val="0"/>
        </a:spcBef>
        <a:spcAft>
          <a:spcPct val="0"/>
        </a:spcAft>
        <a:defRPr sz="6500">
          <a:solidFill>
            <a:srgbClr val="3BCAE5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ctr" rtl="0" fontAlgn="base">
        <a:lnSpc>
          <a:spcPts val="6800"/>
        </a:lnSpc>
        <a:spcBef>
          <a:spcPct val="0"/>
        </a:spcBef>
        <a:spcAft>
          <a:spcPct val="0"/>
        </a:spcAft>
        <a:defRPr sz="6500">
          <a:solidFill>
            <a:srgbClr val="3BCAE5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42900" indent="-342900" algn="ctr" rtl="0" eaLnBrk="0" fontAlgn="base" hangingPunct="0">
        <a:spcBef>
          <a:spcPts val="300"/>
        </a:spcBef>
        <a:spcAft>
          <a:spcPct val="0"/>
        </a:spcAft>
        <a:defRPr>
          <a:solidFill>
            <a:srgbClr val="3BCAE5"/>
          </a:solidFill>
          <a:latin typeface="+mn-lt"/>
          <a:ea typeface="+mn-ea"/>
          <a:cs typeface="+mn-cs"/>
          <a:sym typeface="Lucida Grande" charset="0"/>
        </a:defRPr>
      </a:lvl1pPr>
      <a:lvl2pPr marL="419100" indent="38100" algn="ctr" rtl="0" eaLnBrk="0" fontAlgn="base" hangingPunct="0">
        <a:spcBef>
          <a:spcPts val="600"/>
        </a:spcBef>
        <a:spcAft>
          <a:spcPct val="0"/>
        </a:spcAft>
        <a:defRPr sz="2600">
          <a:solidFill>
            <a:srgbClr val="87FFFF"/>
          </a:solidFill>
          <a:latin typeface="+mn-lt"/>
          <a:ea typeface="+mn-ea"/>
          <a:cs typeface="+mn-cs"/>
          <a:sym typeface="Lucida Grande" charset="0"/>
        </a:defRPr>
      </a:lvl2pPr>
      <a:lvl3pPr marL="876300" indent="38100" algn="ctr" rtl="0" eaLnBrk="0" fontAlgn="base" hangingPunct="0">
        <a:spcBef>
          <a:spcPts val="600"/>
        </a:spcBef>
        <a:spcAft>
          <a:spcPct val="0"/>
        </a:spcAft>
        <a:defRPr sz="2400">
          <a:solidFill>
            <a:srgbClr val="87FFFF"/>
          </a:solidFill>
          <a:latin typeface="+mn-lt"/>
          <a:ea typeface="+mn-ea"/>
          <a:cs typeface="+mn-cs"/>
          <a:sym typeface="Lucida Grande" charset="0"/>
        </a:defRPr>
      </a:lvl3pPr>
      <a:lvl4pPr marL="1333500" indent="38100" algn="ctr" rtl="0" eaLnBrk="0" fontAlgn="base" hangingPunct="0">
        <a:spcBef>
          <a:spcPts val="600"/>
        </a:spcBef>
        <a:spcAft>
          <a:spcPct val="0"/>
        </a:spcAft>
        <a:defRPr sz="2200">
          <a:solidFill>
            <a:srgbClr val="87FFFF"/>
          </a:solidFill>
          <a:latin typeface="+mn-lt"/>
          <a:ea typeface="+mn-ea"/>
          <a:cs typeface="+mn-cs"/>
          <a:sym typeface="Lucida Grande" charset="0"/>
        </a:defRPr>
      </a:lvl4pPr>
      <a:lvl5pPr marL="1790700" indent="38100" algn="ctr" rtl="0" eaLnBrk="0" fontAlgn="base" hangingPunct="0">
        <a:spcBef>
          <a:spcPts val="600"/>
        </a:spcBef>
        <a:spcAft>
          <a:spcPct val="0"/>
        </a:spcAft>
        <a:defRPr sz="2000">
          <a:solidFill>
            <a:srgbClr val="87FFFF"/>
          </a:solidFill>
          <a:latin typeface="+mn-lt"/>
          <a:ea typeface="+mn-ea"/>
          <a:cs typeface="+mn-cs"/>
          <a:sym typeface="Lucida Grande" charset="0"/>
        </a:defRPr>
      </a:lvl5pPr>
      <a:lvl6pPr marL="2247900" algn="ctr" rtl="0" fontAlgn="base">
        <a:spcBef>
          <a:spcPts val="600"/>
        </a:spcBef>
        <a:spcAft>
          <a:spcPct val="0"/>
        </a:spcAft>
        <a:defRPr sz="2000">
          <a:solidFill>
            <a:srgbClr val="87FFFF"/>
          </a:solidFill>
          <a:latin typeface="+mn-lt"/>
          <a:ea typeface="+mn-ea"/>
          <a:cs typeface="+mn-cs"/>
          <a:sym typeface="Lucida Grande" charset="0"/>
        </a:defRPr>
      </a:lvl6pPr>
      <a:lvl7pPr marL="2705100" algn="ctr" rtl="0" fontAlgn="base">
        <a:spcBef>
          <a:spcPts val="600"/>
        </a:spcBef>
        <a:spcAft>
          <a:spcPct val="0"/>
        </a:spcAft>
        <a:defRPr sz="2000">
          <a:solidFill>
            <a:srgbClr val="87FFFF"/>
          </a:solidFill>
          <a:latin typeface="+mn-lt"/>
          <a:ea typeface="+mn-ea"/>
          <a:cs typeface="+mn-cs"/>
          <a:sym typeface="Lucida Grande" charset="0"/>
        </a:defRPr>
      </a:lvl7pPr>
      <a:lvl8pPr marL="3162300" algn="ctr" rtl="0" fontAlgn="base">
        <a:spcBef>
          <a:spcPts val="600"/>
        </a:spcBef>
        <a:spcAft>
          <a:spcPct val="0"/>
        </a:spcAft>
        <a:defRPr sz="2000">
          <a:solidFill>
            <a:srgbClr val="87FFFF"/>
          </a:solidFill>
          <a:latin typeface="+mn-lt"/>
          <a:ea typeface="+mn-ea"/>
          <a:cs typeface="+mn-cs"/>
          <a:sym typeface="Lucida Grande" charset="0"/>
        </a:defRPr>
      </a:lvl8pPr>
      <a:lvl9pPr marL="3619500" algn="ctr" rtl="0" fontAlgn="base">
        <a:spcBef>
          <a:spcPts val="600"/>
        </a:spcBef>
        <a:spcAft>
          <a:spcPct val="0"/>
        </a:spcAft>
        <a:defRPr sz="2000">
          <a:solidFill>
            <a:srgbClr val="87FFFF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90575" y="0"/>
            <a:ext cx="7570788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5" y="1760538"/>
            <a:ext cx="7570788" cy="509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13250" y="6442075"/>
            <a:ext cx="314325" cy="292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B0E9F4"/>
                </a:solidFill>
                <a:latin typeface="Lucida Grande" charset="0"/>
                <a:ea typeface="MS PGothic" pitchFamily="34" charset="-128"/>
                <a:sym typeface="Lucida Grande" charset="0"/>
              </a:defRPr>
            </a:lvl1pPr>
          </a:lstStyle>
          <a:p>
            <a:pPr>
              <a:defRPr/>
            </a:pPr>
            <a:fld id="{175AF81E-4535-4D8E-8F61-2029B2F5D68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rgbClr val="3BCAE5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rgbClr val="3BCAE5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rgbClr val="3BCAE5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rgbClr val="3BCAE5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rgbClr val="3BCAE5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rgbClr val="3BCAE5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rgbClr val="3BCAE5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rgbClr val="3BCAE5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rgbClr val="3BCAE5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42900" indent="-342900" algn="l" rtl="0" eaLnBrk="0" fontAlgn="base" hangingPunct="0">
        <a:spcBef>
          <a:spcPts val="2400"/>
        </a:spcBef>
        <a:spcAft>
          <a:spcPct val="0"/>
        </a:spcAft>
        <a:buClr>
          <a:srgbClr val="D6ECEE"/>
        </a:buClr>
        <a:buSzPct val="100000"/>
        <a:buFont typeface="Lucida Grande" charset="0"/>
        <a:buChar char="•"/>
        <a:defRPr sz="2800">
          <a:solidFill>
            <a:srgbClr val="3BCAE5"/>
          </a:solidFill>
          <a:latin typeface="+mn-lt"/>
          <a:ea typeface="+mn-ea"/>
          <a:cs typeface="+mn-cs"/>
          <a:sym typeface="Lucida Grande" charset="0"/>
        </a:defRPr>
      </a:lvl1pPr>
      <a:lvl2pPr marL="609600" indent="-336550" algn="l" rtl="0" eaLnBrk="0" fontAlgn="base" hangingPunct="0">
        <a:spcBef>
          <a:spcPts val="600"/>
        </a:spcBef>
        <a:spcAft>
          <a:spcPct val="0"/>
        </a:spcAft>
        <a:buClr>
          <a:srgbClr val="3BCAE5"/>
        </a:buClr>
        <a:buSzPct val="100000"/>
        <a:buFont typeface="Lucida Grande" charset="0"/>
        <a:buChar char="•"/>
        <a:defRPr sz="2600">
          <a:solidFill>
            <a:srgbClr val="3BCAE5"/>
          </a:solidFill>
          <a:latin typeface="+mn-lt"/>
          <a:ea typeface="+mn-ea"/>
          <a:cs typeface="+mn-cs"/>
          <a:sym typeface="Lucida Grande" charset="0"/>
        </a:defRPr>
      </a:lvl2pPr>
      <a:lvl3pPr marL="958850" indent="-349250" algn="l" rtl="0" eaLnBrk="0" fontAlgn="base" hangingPunct="0">
        <a:spcBef>
          <a:spcPts val="600"/>
        </a:spcBef>
        <a:spcAft>
          <a:spcPct val="0"/>
        </a:spcAft>
        <a:buClr>
          <a:srgbClr val="D6ECEE"/>
        </a:buClr>
        <a:buSzPct val="100000"/>
        <a:buFont typeface="Lucida Grande" charset="0"/>
        <a:buChar char="•"/>
        <a:defRPr sz="2400">
          <a:solidFill>
            <a:srgbClr val="3BCAE5"/>
          </a:solidFill>
          <a:latin typeface="+mn-lt"/>
          <a:ea typeface="+mn-ea"/>
          <a:cs typeface="+mn-cs"/>
          <a:sym typeface="Lucida Grande" charset="0"/>
        </a:defRPr>
      </a:lvl3pPr>
      <a:lvl4pPr marL="1295400" indent="-336550" algn="l" rtl="0" eaLnBrk="0" fontAlgn="base" hangingPunct="0">
        <a:spcBef>
          <a:spcPts val="600"/>
        </a:spcBef>
        <a:spcAft>
          <a:spcPct val="0"/>
        </a:spcAft>
        <a:buClr>
          <a:srgbClr val="3BCAE5"/>
        </a:buClr>
        <a:buSzPct val="100000"/>
        <a:buFont typeface="Lucida Grande" charset="0"/>
        <a:buChar char="•"/>
        <a:defRPr sz="2200">
          <a:solidFill>
            <a:srgbClr val="3BCAE5"/>
          </a:solidFill>
          <a:latin typeface="+mn-lt"/>
          <a:ea typeface="+mn-ea"/>
          <a:cs typeface="+mn-cs"/>
          <a:sym typeface="Lucida Grande" charset="0"/>
        </a:defRPr>
      </a:lvl4pPr>
      <a:lvl5pPr marL="1644650" indent="-349250" algn="l" rtl="0" eaLnBrk="0" fontAlgn="base" hangingPunct="0">
        <a:spcBef>
          <a:spcPts val="600"/>
        </a:spcBef>
        <a:spcAft>
          <a:spcPct val="0"/>
        </a:spcAft>
        <a:buClr>
          <a:srgbClr val="D6ECEE"/>
        </a:buClr>
        <a:buSzPct val="100000"/>
        <a:buFont typeface="Lucida Grande" charset="0"/>
        <a:buChar char="•"/>
        <a:defRPr sz="2000">
          <a:solidFill>
            <a:srgbClr val="3BCAE5"/>
          </a:solidFill>
          <a:latin typeface="+mn-lt"/>
          <a:ea typeface="+mn-ea"/>
          <a:cs typeface="+mn-cs"/>
          <a:sym typeface="Lucida Grande" charset="0"/>
        </a:defRPr>
      </a:lvl5pPr>
      <a:lvl6pPr marL="2101850" indent="-349250" algn="l" rtl="0" fontAlgn="base">
        <a:spcBef>
          <a:spcPts val="600"/>
        </a:spcBef>
        <a:spcAft>
          <a:spcPct val="0"/>
        </a:spcAft>
        <a:buClr>
          <a:srgbClr val="D6ECEE"/>
        </a:buClr>
        <a:buSzPct val="100000"/>
        <a:buFont typeface="Lucida Grande" charset="0"/>
        <a:buChar char="•"/>
        <a:defRPr sz="2000">
          <a:solidFill>
            <a:srgbClr val="3BCAE5"/>
          </a:solidFill>
          <a:latin typeface="+mn-lt"/>
          <a:ea typeface="+mn-ea"/>
          <a:cs typeface="+mn-cs"/>
          <a:sym typeface="Lucida Grande" charset="0"/>
        </a:defRPr>
      </a:lvl6pPr>
      <a:lvl7pPr marL="2559050" indent="-349250" algn="l" rtl="0" fontAlgn="base">
        <a:spcBef>
          <a:spcPts val="600"/>
        </a:spcBef>
        <a:spcAft>
          <a:spcPct val="0"/>
        </a:spcAft>
        <a:buClr>
          <a:srgbClr val="D6ECEE"/>
        </a:buClr>
        <a:buSzPct val="100000"/>
        <a:buFont typeface="Lucida Grande" charset="0"/>
        <a:buChar char="•"/>
        <a:defRPr sz="2000">
          <a:solidFill>
            <a:srgbClr val="3BCAE5"/>
          </a:solidFill>
          <a:latin typeface="+mn-lt"/>
          <a:ea typeface="+mn-ea"/>
          <a:cs typeface="+mn-cs"/>
          <a:sym typeface="Lucida Grande" charset="0"/>
        </a:defRPr>
      </a:lvl7pPr>
      <a:lvl8pPr marL="3016250" indent="-349250" algn="l" rtl="0" fontAlgn="base">
        <a:spcBef>
          <a:spcPts val="600"/>
        </a:spcBef>
        <a:spcAft>
          <a:spcPct val="0"/>
        </a:spcAft>
        <a:buClr>
          <a:srgbClr val="D6ECEE"/>
        </a:buClr>
        <a:buSzPct val="100000"/>
        <a:buFont typeface="Lucida Grande" charset="0"/>
        <a:buChar char="•"/>
        <a:defRPr sz="2000">
          <a:solidFill>
            <a:srgbClr val="3BCAE5"/>
          </a:solidFill>
          <a:latin typeface="+mn-lt"/>
          <a:ea typeface="+mn-ea"/>
          <a:cs typeface="+mn-cs"/>
          <a:sym typeface="Lucida Grande" charset="0"/>
        </a:defRPr>
      </a:lvl8pPr>
      <a:lvl9pPr marL="3473450" indent="-349250" algn="l" rtl="0" fontAlgn="base">
        <a:spcBef>
          <a:spcPts val="600"/>
        </a:spcBef>
        <a:spcAft>
          <a:spcPct val="0"/>
        </a:spcAft>
        <a:buClr>
          <a:srgbClr val="D6ECEE"/>
        </a:buClr>
        <a:buSzPct val="100000"/>
        <a:buFont typeface="Lucida Grande" charset="0"/>
        <a:buChar char="•"/>
        <a:defRPr sz="2000">
          <a:solidFill>
            <a:srgbClr val="3BCAE5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preventionsuicide/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0" y="0"/>
            <a:chExt cx="996" cy="4320"/>
          </a:xfrm>
        </p:grpSpPr>
        <p:pic>
          <p:nvPicPr>
            <p:cNvPr id="3084" name="Picture 1"/>
            <p:cNvPicPr>
              <a:picLocks noChangeArrowheads="1"/>
            </p:cNvPicPr>
            <p:nvPr/>
          </p:nvPicPr>
          <p:blipFill>
            <a:blip r:embed="rId3"/>
            <a:srcRect l="1469" r="83675"/>
            <a:stretch>
              <a:fillRect/>
            </a:stretch>
          </p:blipFill>
          <p:spPr bwMode="auto">
            <a:xfrm>
              <a:off x="0" y="0"/>
              <a:ext cx="855" cy="432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pic>
          <p:nvPicPr>
            <p:cNvPr id="3085" name="Picture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7" y="0"/>
              <a:ext cx="169" cy="432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</p:grpSp>
      <p:grpSp>
        <p:nvGrpSpPr>
          <p:cNvPr id="3075" name="Group 6"/>
          <p:cNvGrpSpPr>
            <a:grpSpLocks/>
          </p:cNvGrpSpPr>
          <p:nvPr/>
        </p:nvGrpSpPr>
        <p:grpSpPr bwMode="auto">
          <a:xfrm>
            <a:off x="7545388" y="0"/>
            <a:ext cx="1598612" cy="6858000"/>
            <a:chOff x="0" y="0"/>
            <a:chExt cx="1007" cy="4320"/>
          </a:xfrm>
        </p:grpSpPr>
        <p:pic>
          <p:nvPicPr>
            <p:cNvPr id="3082" name="Picture 4"/>
            <p:cNvPicPr>
              <a:picLocks noChangeArrowheads="1"/>
            </p:cNvPicPr>
            <p:nvPr/>
          </p:nvPicPr>
          <p:blipFill>
            <a:blip r:embed="rId3"/>
            <a:srcRect r="85123"/>
            <a:stretch>
              <a:fillRect/>
            </a:stretch>
          </p:blipFill>
          <p:spPr bwMode="auto">
            <a:xfrm>
              <a:off x="149" y="0"/>
              <a:ext cx="858" cy="432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pic>
          <p:nvPicPr>
            <p:cNvPr id="3083" name="Picture 5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168" cy="432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</p:grpSp>
      <p:pic>
        <p:nvPicPr>
          <p:cNvPr id="3076" name="Picture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4163" y="4840288"/>
            <a:ext cx="6034087" cy="341312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3077" name="Rectangle 8"/>
          <p:cNvSpPr>
            <a:spLocks noGrp="1" noChangeArrowheads="1"/>
          </p:cNvSpPr>
          <p:nvPr>
            <p:ph type="title"/>
          </p:nvPr>
        </p:nvSpPr>
        <p:spPr>
          <a:xfrm>
            <a:off x="1357313" y="2214563"/>
            <a:ext cx="6357937" cy="178593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fr-CH" sz="4800" b="1" smtClean="0">
                <a:solidFill>
                  <a:srgbClr val="00A3A3"/>
                </a:solidFill>
              </a:rPr>
              <a:t/>
            </a:r>
            <a:br>
              <a:rPr lang="fr-CH" sz="4800" b="1" smtClean="0">
                <a:solidFill>
                  <a:srgbClr val="00A3A3"/>
                </a:solidFill>
              </a:rPr>
            </a:br>
            <a:r>
              <a:rPr lang="fr-CH" sz="4800" b="1" smtClean="0">
                <a:solidFill>
                  <a:srgbClr val="00A3A3"/>
                </a:solidFill>
              </a:rPr>
              <a:t/>
            </a:r>
            <a:br>
              <a:rPr lang="fr-CH" sz="4800" b="1" smtClean="0">
                <a:solidFill>
                  <a:srgbClr val="00A3A3"/>
                </a:solidFill>
              </a:rPr>
            </a:br>
            <a:r>
              <a:rPr lang="fr-CH" sz="4800" b="1" smtClean="0">
                <a:solidFill>
                  <a:srgbClr val="00A3A3"/>
                </a:solidFill>
              </a:rPr>
              <a:t/>
            </a:r>
            <a:br>
              <a:rPr lang="fr-CH" sz="4800" b="1" smtClean="0">
                <a:solidFill>
                  <a:srgbClr val="00A3A3"/>
                </a:solidFill>
              </a:rPr>
            </a:br>
            <a:r>
              <a:rPr lang="fr-CH" sz="4800" b="1" smtClean="0">
                <a:solidFill>
                  <a:srgbClr val="00A3A3"/>
                </a:solidFill>
              </a:rPr>
              <a:t/>
            </a:r>
            <a:br>
              <a:rPr lang="fr-CH" sz="4800" b="1" smtClean="0">
                <a:solidFill>
                  <a:srgbClr val="00A3A3"/>
                </a:solidFill>
              </a:rPr>
            </a:br>
            <a:r>
              <a:rPr lang="fr-CH" sz="4800" b="1" smtClean="0">
                <a:solidFill>
                  <a:srgbClr val="00A3A3"/>
                </a:solidFill>
              </a:rPr>
              <a:t/>
            </a:r>
            <a:br>
              <a:rPr lang="fr-CH" sz="4800" b="1" smtClean="0">
                <a:solidFill>
                  <a:srgbClr val="00A3A3"/>
                </a:solidFill>
              </a:rPr>
            </a:br>
            <a:r>
              <a:rPr lang="fr-CH" sz="4800" b="1" smtClean="0">
                <a:solidFill>
                  <a:srgbClr val="00A3A3"/>
                </a:solidFill>
              </a:rPr>
              <a:t/>
            </a:r>
            <a:br>
              <a:rPr lang="fr-CH" sz="4800" b="1" smtClean="0">
                <a:solidFill>
                  <a:srgbClr val="00A3A3"/>
                </a:solidFill>
              </a:rPr>
            </a:br>
            <a:r>
              <a:rPr lang="fr-CH" sz="4000" b="1" smtClean="0">
                <a:solidFill>
                  <a:srgbClr val="00A3A3"/>
                </a:solidFill>
              </a:rPr>
              <a:t/>
            </a:r>
            <a:br>
              <a:rPr lang="fr-CH" sz="4000" b="1" smtClean="0">
                <a:solidFill>
                  <a:srgbClr val="00A3A3"/>
                </a:solidFill>
              </a:rPr>
            </a:br>
            <a:r>
              <a:rPr lang="fr-CH" sz="4000" b="1" smtClean="0">
                <a:solidFill>
                  <a:srgbClr val="00A3A3"/>
                </a:solidFill>
              </a:rPr>
              <a:t>HelpAdoLine</a:t>
            </a:r>
            <a:r>
              <a:rPr lang="fr-CH" sz="4800" b="1" smtClean="0">
                <a:solidFill>
                  <a:srgbClr val="00A3A3"/>
                </a:solidFill>
              </a:rPr>
              <a:t/>
            </a:r>
            <a:br>
              <a:rPr lang="fr-CH" sz="4800" b="1" smtClean="0">
                <a:solidFill>
                  <a:srgbClr val="00A3A3"/>
                </a:solidFill>
              </a:rPr>
            </a:br>
            <a:endParaRPr lang="en-US" sz="4800" b="1" smtClean="0">
              <a:solidFill>
                <a:srgbClr val="00A3A3"/>
              </a:solidFill>
              <a:ea typeface="ヒラギノ角ゴ ProN W6" charset="-128"/>
            </a:endParaRPr>
          </a:p>
        </p:txBody>
      </p:sp>
      <p:sp>
        <p:nvSpPr>
          <p:cNvPr id="307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14313" y="500063"/>
            <a:ext cx="8501062" cy="1214437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fr-CH" sz="2400" b="1" dirty="0" smtClean="0">
                <a:solidFill>
                  <a:schemeClr val="accent1">
                    <a:lumMod val="50000"/>
                  </a:schemeClr>
                </a:solidFill>
              </a:rPr>
              <a:t>Rencontre des chargés cantonaux de la santé psychique </a:t>
            </a:r>
          </a:p>
          <a:p>
            <a:pPr marL="0" indent="0" eaLnBrk="1" hangingPunct="1">
              <a:defRPr/>
            </a:pPr>
            <a:r>
              <a:rPr lang="fr-CH" sz="2400" b="1" dirty="0" smtClean="0">
                <a:solidFill>
                  <a:schemeClr val="accent1">
                    <a:lumMod val="50000"/>
                  </a:schemeClr>
                </a:solidFill>
              </a:rPr>
              <a:t>Berne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23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octobre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2014</a:t>
            </a:r>
          </a:p>
        </p:txBody>
      </p:sp>
      <p:pic>
        <p:nvPicPr>
          <p:cNvPr id="3079" name="Picture 1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3725" y="5999163"/>
            <a:ext cx="927100" cy="254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3080" name="Picture 11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4025" y="5940425"/>
            <a:ext cx="482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81" name="ZoneTexte 1"/>
          <p:cNvSpPr txBox="1">
            <a:spLocks noChangeArrowheads="1"/>
          </p:cNvSpPr>
          <p:nvPr/>
        </p:nvSpPr>
        <p:spPr bwMode="auto">
          <a:xfrm>
            <a:off x="1193502" y="4286250"/>
            <a:ext cx="694273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224B50"/>
                </a:solidFill>
                <a:latin typeface="Lucida Grande" charset="0"/>
              </a:rPr>
              <a:t>Nathalie Schmid </a:t>
            </a:r>
            <a:r>
              <a:rPr lang="fr-FR" sz="2400" b="1" dirty="0" err="1">
                <a:solidFill>
                  <a:srgbClr val="224B50"/>
                </a:solidFill>
                <a:latin typeface="Lucida Grande" charset="0"/>
              </a:rPr>
              <a:t>Nichols</a:t>
            </a:r>
            <a:r>
              <a:rPr lang="fr-FR" sz="2400" b="1" dirty="0">
                <a:solidFill>
                  <a:srgbClr val="224B50"/>
                </a:solidFill>
                <a:latin typeface="Lucida Grande" charset="0"/>
              </a:rPr>
              <a:t> &amp; Adriana Radulescu</a:t>
            </a:r>
          </a:p>
          <a:p>
            <a:r>
              <a:rPr lang="fr-FR" sz="2400" dirty="0">
                <a:solidFill>
                  <a:srgbClr val="224B50"/>
                </a:solidFill>
                <a:latin typeface="Lucida Grande" charset="0"/>
              </a:rPr>
              <a:t>Centre d</a:t>
            </a:r>
            <a:r>
              <a:rPr lang="fr-FR" altLang="en-GB" sz="2400" dirty="0">
                <a:solidFill>
                  <a:srgbClr val="224B50"/>
                </a:solidFill>
                <a:latin typeface="Lucida Grande" charset="0"/>
              </a:rPr>
              <a:t>’</a:t>
            </a:r>
            <a:r>
              <a:rPr lang="fr-FR" altLang="ja-JP" sz="2400" dirty="0">
                <a:solidFill>
                  <a:srgbClr val="224B50"/>
                </a:solidFill>
                <a:latin typeface="Lucida Grande" charset="0"/>
              </a:rPr>
              <a:t>Etude et de </a:t>
            </a:r>
            <a:r>
              <a:rPr lang="fr-FR" altLang="ja-JP" sz="2400" dirty="0" smtClean="0">
                <a:solidFill>
                  <a:srgbClr val="224B50"/>
                </a:solidFill>
                <a:latin typeface="Lucida Grande" charset="0"/>
              </a:rPr>
              <a:t>Prévention </a:t>
            </a:r>
            <a:r>
              <a:rPr lang="fr-FR" altLang="ja-JP" sz="2400" dirty="0">
                <a:solidFill>
                  <a:srgbClr val="224B50"/>
                </a:solidFill>
                <a:latin typeface="Lucida Grande" charset="0"/>
              </a:rPr>
              <a:t>du </a:t>
            </a:r>
            <a:r>
              <a:rPr lang="fr-FR" altLang="ja-JP" sz="2400" dirty="0" smtClean="0">
                <a:solidFill>
                  <a:srgbClr val="224B50"/>
                </a:solidFill>
                <a:latin typeface="Lucida Grande" charset="0"/>
              </a:rPr>
              <a:t>Suicide</a:t>
            </a:r>
          </a:p>
          <a:p>
            <a:r>
              <a:rPr lang="fr-FR" altLang="ja-JP" sz="2400" dirty="0" smtClean="0">
                <a:solidFill>
                  <a:srgbClr val="224B50"/>
                </a:solidFill>
                <a:latin typeface="Lucida Grande" charset="0"/>
              </a:rPr>
              <a:t>Unité de Crise - </a:t>
            </a:r>
            <a:r>
              <a:rPr lang="fr-FR" altLang="ja-JP" sz="2400" dirty="0" smtClean="0">
                <a:solidFill>
                  <a:srgbClr val="224B50"/>
                </a:solidFill>
                <a:latin typeface="Lucida Grande" charset="0"/>
              </a:rPr>
              <a:t>SPEA</a:t>
            </a:r>
            <a:endParaRPr lang="fr-FR" altLang="ja-JP" sz="2400" dirty="0">
              <a:solidFill>
                <a:srgbClr val="224B50"/>
              </a:solidFill>
              <a:latin typeface="Lucida Grande" charset="0"/>
            </a:endParaRPr>
          </a:p>
          <a:p>
            <a:r>
              <a:rPr lang="fr-FR" sz="2400" dirty="0">
                <a:solidFill>
                  <a:srgbClr val="224B50"/>
                </a:solidFill>
                <a:latin typeface="Lucida Grande" charset="0"/>
              </a:rPr>
              <a:t>Hôpitaux Universitaires de Genève </a:t>
            </a:r>
          </a:p>
          <a:p>
            <a:r>
              <a:rPr lang="fr-FR" sz="2400" dirty="0">
                <a:solidFill>
                  <a:srgbClr val="224B50"/>
                </a:solidFill>
                <a:latin typeface="Lucida Grande" charset="0"/>
              </a:rPr>
              <a:t>Fondation </a:t>
            </a:r>
            <a:r>
              <a:rPr lang="fr-FR" sz="2400" dirty="0" err="1">
                <a:solidFill>
                  <a:srgbClr val="224B50"/>
                </a:solidFill>
                <a:latin typeface="Lucida Grande" charset="0"/>
              </a:rPr>
              <a:t>Children</a:t>
            </a:r>
            <a:r>
              <a:rPr lang="fr-FR" sz="2400" dirty="0">
                <a:solidFill>
                  <a:srgbClr val="224B50"/>
                </a:solidFill>
                <a:latin typeface="Lucida Grande" charset="0"/>
              </a:rPr>
              <a:t> action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"/>
          <p:cNvGrpSpPr>
            <a:grpSpLocks/>
          </p:cNvGrpSpPr>
          <p:nvPr/>
        </p:nvGrpSpPr>
        <p:grpSpPr bwMode="auto">
          <a:xfrm>
            <a:off x="0" y="1371600"/>
            <a:ext cx="9144000" cy="5486400"/>
            <a:chOff x="0" y="0"/>
            <a:chExt cx="5760" cy="3456"/>
          </a:xfrm>
        </p:grpSpPr>
        <p:pic>
          <p:nvPicPr>
            <p:cNvPr id="11269" name="Picture 1"/>
            <p:cNvPicPr>
              <a:picLocks noChangeArrowheads="1"/>
            </p:cNvPicPr>
            <p:nvPr/>
          </p:nvPicPr>
          <p:blipFill>
            <a:blip r:embed="rId3"/>
            <a:srcRect t="23332"/>
            <a:stretch>
              <a:fillRect/>
            </a:stretch>
          </p:blipFill>
          <p:spPr bwMode="auto">
            <a:xfrm>
              <a:off x="0" y="143"/>
              <a:ext cx="5760" cy="3313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pic>
          <p:nvPicPr>
            <p:cNvPr id="11270" name="Picture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168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</p:grpSp>
      <p:sp>
        <p:nvSpPr>
          <p:cNvPr id="1126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08962" cy="149225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A3A3"/>
                </a:solidFill>
              </a:rPr>
              <a:t>Une démarche orientée</a:t>
            </a:r>
            <a:endParaRPr lang="en-US" b="1" smtClean="0">
              <a:solidFill>
                <a:srgbClr val="00A3A3"/>
              </a:solidFill>
              <a:ea typeface="ヒラギノ角ゴ ProN W6" charset="-128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3850" y="1571625"/>
            <a:ext cx="8424863" cy="4929188"/>
          </a:xfrm>
        </p:spPr>
        <p:txBody>
          <a:bodyPr/>
          <a:lstStyle/>
          <a:p>
            <a:pPr marL="304800" indent="-304800" eaLnBrk="1" hangingPunct="1"/>
            <a:r>
              <a:rPr lang="en-US" sz="3400" dirty="0" smtClean="0">
                <a:solidFill>
                  <a:srgbClr val="00A3A3"/>
                </a:solidFill>
              </a:rPr>
              <a:t>Par les </a:t>
            </a:r>
            <a:r>
              <a:rPr lang="en-US" sz="3400" dirty="0" err="1" smtClean="0">
                <a:solidFill>
                  <a:srgbClr val="00A3A3"/>
                </a:solidFill>
              </a:rPr>
              <a:t>facteurs</a:t>
            </a:r>
            <a:r>
              <a:rPr lang="en-US" sz="3400" dirty="0" smtClean="0">
                <a:solidFill>
                  <a:srgbClr val="00A3A3"/>
                </a:solidFill>
              </a:rPr>
              <a:t> de protection :</a:t>
            </a:r>
          </a:p>
          <a:p>
            <a:pPr lvl="1" indent="-304800" eaLnBrk="1" hangingPunct="1"/>
            <a:r>
              <a:rPr lang="en-US" sz="3000" dirty="0" err="1" smtClean="0">
                <a:solidFill>
                  <a:srgbClr val="00A3A3"/>
                </a:solidFill>
              </a:rPr>
              <a:t>Réactivité</a:t>
            </a:r>
            <a:r>
              <a:rPr lang="en-US" sz="3000" dirty="0" smtClean="0">
                <a:solidFill>
                  <a:srgbClr val="00A3A3"/>
                </a:solidFill>
              </a:rPr>
              <a:t> : un </a:t>
            </a:r>
            <a:r>
              <a:rPr lang="en-US" sz="3000" dirty="0" err="1" smtClean="0">
                <a:solidFill>
                  <a:srgbClr val="00A3A3"/>
                </a:solidFill>
              </a:rPr>
              <a:t>événement</a:t>
            </a:r>
            <a:r>
              <a:rPr lang="en-US" sz="3000" dirty="0" smtClean="0">
                <a:solidFill>
                  <a:srgbClr val="00A3A3"/>
                </a:solidFill>
              </a:rPr>
              <a:t>, </a:t>
            </a:r>
            <a:r>
              <a:rPr lang="en-US" sz="3000" dirty="0" err="1" smtClean="0">
                <a:solidFill>
                  <a:srgbClr val="00A3A3"/>
                </a:solidFill>
              </a:rPr>
              <a:t>une</a:t>
            </a:r>
            <a:r>
              <a:rPr lang="en-US" sz="3000" dirty="0" smtClean="0">
                <a:solidFill>
                  <a:srgbClr val="00A3A3"/>
                </a:solidFill>
              </a:rPr>
              <a:t> </a:t>
            </a:r>
            <a:r>
              <a:rPr lang="en-US" sz="3000" dirty="0" err="1" smtClean="0">
                <a:solidFill>
                  <a:srgbClr val="00A3A3"/>
                </a:solidFill>
              </a:rPr>
              <a:t>réponse</a:t>
            </a:r>
            <a:r>
              <a:rPr lang="en-US" sz="3000" dirty="0" smtClean="0">
                <a:solidFill>
                  <a:srgbClr val="00A3A3"/>
                </a:solidFill>
              </a:rPr>
              <a:t> </a:t>
            </a:r>
          </a:p>
          <a:p>
            <a:pPr lvl="2" indent="-304800" eaLnBrk="1" hangingPunct="1">
              <a:buFont typeface="Lucida Grande" charset="0"/>
              <a:buNone/>
            </a:pPr>
            <a:r>
              <a:rPr lang="en-US" sz="2800" i="1" dirty="0" smtClean="0">
                <a:solidFill>
                  <a:srgbClr val="00A3A3"/>
                </a:solidFill>
                <a:sym typeface="Wingdings" pitchFamily="2" charset="2"/>
              </a:rPr>
              <a:t> </a:t>
            </a:r>
            <a:r>
              <a:rPr lang="en-US" sz="2800" i="1" dirty="0" err="1" smtClean="0">
                <a:solidFill>
                  <a:srgbClr val="00A3A3"/>
                </a:solidFill>
              </a:rPr>
              <a:t>crise</a:t>
            </a:r>
            <a:r>
              <a:rPr lang="en-US" sz="2800" i="1" dirty="0" smtClean="0">
                <a:solidFill>
                  <a:srgbClr val="00A3A3"/>
                </a:solidFill>
              </a:rPr>
              <a:t> versus </a:t>
            </a:r>
            <a:r>
              <a:rPr lang="en-US" sz="2800" i="1" dirty="0" err="1" smtClean="0">
                <a:solidFill>
                  <a:srgbClr val="00A3A3"/>
                </a:solidFill>
              </a:rPr>
              <a:t>urgence</a:t>
            </a:r>
            <a:endParaRPr lang="en-US" sz="2800" i="1" dirty="0" smtClean="0">
              <a:solidFill>
                <a:srgbClr val="00A3A3"/>
              </a:solidFill>
            </a:endParaRPr>
          </a:p>
          <a:p>
            <a:pPr lvl="1" indent="-304800" eaLnBrk="1" hangingPunct="1"/>
            <a:r>
              <a:rPr lang="en-US" sz="3000" dirty="0" err="1" smtClean="0">
                <a:solidFill>
                  <a:srgbClr val="00A3A3"/>
                </a:solidFill>
              </a:rPr>
              <a:t>Singularité</a:t>
            </a:r>
            <a:r>
              <a:rPr lang="en-US" sz="3000" dirty="0" smtClean="0">
                <a:solidFill>
                  <a:srgbClr val="00A3A3"/>
                </a:solidFill>
              </a:rPr>
              <a:t> : </a:t>
            </a:r>
            <a:r>
              <a:rPr lang="en-US" sz="3000" dirty="0" err="1" smtClean="0">
                <a:solidFill>
                  <a:srgbClr val="00A3A3"/>
                </a:solidFill>
              </a:rPr>
              <a:t>logique</a:t>
            </a:r>
            <a:r>
              <a:rPr lang="en-US" sz="3000" dirty="0" smtClean="0">
                <a:solidFill>
                  <a:srgbClr val="00A3A3"/>
                </a:solidFill>
              </a:rPr>
              <a:t> de </a:t>
            </a:r>
            <a:r>
              <a:rPr lang="en-US" sz="3000" dirty="0" err="1" smtClean="0">
                <a:solidFill>
                  <a:srgbClr val="00A3A3"/>
                </a:solidFill>
              </a:rPr>
              <a:t>parcours</a:t>
            </a:r>
            <a:endParaRPr lang="en-US" sz="3000" dirty="0" smtClean="0">
              <a:solidFill>
                <a:srgbClr val="00A3A3"/>
              </a:solidFill>
            </a:endParaRPr>
          </a:p>
          <a:p>
            <a:pPr lvl="2" indent="-304800" eaLnBrk="1" hangingPunct="1">
              <a:buFont typeface="Lucida Grande" charset="0"/>
              <a:buNone/>
            </a:pPr>
            <a:r>
              <a:rPr lang="en-US" sz="2800" i="1" dirty="0" smtClean="0">
                <a:solidFill>
                  <a:srgbClr val="00A3A3"/>
                </a:solidFill>
                <a:sym typeface="Wingdings" pitchFamily="2" charset="2"/>
              </a:rPr>
              <a:t></a:t>
            </a:r>
            <a:r>
              <a:rPr lang="en-US" sz="2800" i="1" dirty="0" smtClean="0">
                <a:solidFill>
                  <a:srgbClr val="00A3A3"/>
                </a:solidFill>
              </a:rPr>
              <a:t> </a:t>
            </a:r>
            <a:r>
              <a:rPr lang="en-US" sz="2800" i="1" dirty="0" err="1" smtClean="0">
                <a:solidFill>
                  <a:srgbClr val="00A3A3"/>
                </a:solidFill>
              </a:rPr>
              <a:t>ajustement</a:t>
            </a:r>
            <a:r>
              <a:rPr lang="en-US" sz="2800" i="1" dirty="0" smtClean="0">
                <a:solidFill>
                  <a:srgbClr val="00A3A3"/>
                </a:solidFill>
              </a:rPr>
              <a:t> à </a:t>
            </a:r>
            <a:r>
              <a:rPr lang="en-US" sz="2800" i="1" dirty="0" err="1" smtClean="0">
                <a:solidFill>
                  <a:srgbClr val="00A3A3"/>
                </a:solidFill>
              </a:rPr>
              <a:t>chaque</a:t>
            </a:r>
            <a:r>
              <a:rPr lang="en-US" sz="2800" i="1" dirty="0" smtClean="0">
                <a:solidFill>
                  <a:srgbClr val="00A3A3"/>
                </a:solidFill>
              </a:rPr>
              <a:t> constellation</a:t>
            </a:r>
          </a:p>
          <a:p>
            <a:pPr lvl="1" indent="-304800" eaLnBrk="1" hangingPunct="1"/>
            <a:r>
              <a:rPr lang="en-US" altLang="ja-JP" sz="3000" dirty="0" err="1" smtClean="0">
                <a:solidFill>
                  <a:srgbClr val="00A3A3"/>
                </a:solidFill>
              </a:rPr>
              <a:t>Accueil</a:t>
            </a:r>
            <a:r>
              <a:rPr lang="en-US" altLang="ja-JP" sz="3000" dirty="0" smtClean="0">
                <a:solidFill>
                  <a:srgbClr val="00A3A3"/>
                </a:solidFill>
              </a:rPr>
              <a:t> et </a:t>
            </a:r>
            <a:r>
              <a:rPr lang="en-US" altLang="ja-JP" sz="3000" dirty="0" err="1" smtClean="0">
                <a:solidFill>
                  <a:srgbClr val="00A3A3"/>
                </a:solidFill>
              </a:rPr>
              <a:t>c</a:t>
            </a:r>
            <a:r>
              <a:rPr lang="en-US" sz="3000" dirty="0" err="1" smtClean="0">
                <a:solidFill>
                  <a:srgbClr val="00A3A3"/>
                </a:solidFill>
              </a:rPr>
              <a:t>ontinuité</a:t>
            </a:r>
            <a:r>
              <a:rPr lang="en-US" sz="3000" dirty="0" smtClean="0">
                <a:solidFill>
                  <a:srgbClr val="00A3A3"/>
                </a:solidFill>
              </a:rPr>
              <a:t> : </a:t>
            </a:r>
            <a:r>
              <a:rPr lang="fr-CH" sz="3000" dirty="0" smtClean="0">
                <a:solidFill>
                  <a:srgbClr val="00A3A3"/>
                </a:solidFill>
              </a:rPr>
              <a:t>orientation</a:t>
            </a:r>
          </a:p>
          <a:p>
            <a:pPr lvl="2" indent="-304800" eaLnBrk="1" hangingPunct="1">
              <a:buFont typeface="Lucida Grande" charset="0"/>
              <a:buNone/>
            </a:pPr>
            <a:r>
              <a:rPr lang="fr-CH" sz="2800" i="1" dirty="0" smtClean="0">
                <a:solidFill>
                  <a:srgbClr val="00A3A3"/>
                </a:solidFill>
                <a:sym typeface="Wingdings" pitchFamily="2" charset="2"/>
              </a:rPr>
              <a:t> </a:t>
            </a:r>
            <a:r>
              <a:rPr lang="fr-CH" sz="2800" i="1" dirty="0" smtClean="0">
                <a:solidFill>
                  <a:srgbClr val="00A3A3"/>
                </a:solidFill>
              </a:rPr>
              <a:t>Cohérence du projet d’ensemble</a:t>
            </a:r>
          </a:p>
          <a:p>
            <a:pPr lvl="1" indent="-304800" eaLnBrk="1" hangingPunct="1"/>
            <a:r>
              <a:rPr lang="fr-CH" sz="3000" dirty="0" smtClean="0">
                <a:solidFill>
                  <a:srgbClr val="00A3A3"/>
                </a:solidFill>
              </a:rPr>
              <a:t>Complémentarité santé-social </a:t>
            </a:r>
          </a:p>
          <a:p>
            <a:pPr lvl="2" indent="-304800" eaLnBrk="1" hangingPunct="1">
              <a:buFont typeface="Lucida Grande" charset="0"/>
              <a:buNone/>
            </a:pPr>
            <a:r>
              <a:rPr lang="fr-CH" sz="2800" i="1" dirty="0" smtClean="0">
                <a:solidFill>
                  <a:srgbClr val="00A3A3"/>
                </a:solidFill>
                <a:sym typeface="Wingdings" pitchFamily="2" charset="2"/>
              </a:rPr>
              <a:t> </a:t>
            </a:r>
            <a:r>
              <a:rPr lang="fr-CH" sz="2800" i="1" dirty="0" err="1" smtClean="0">
                <a:solidFill>
                  <a:srgbClr val="00A3A3"/>
                </a:solidFill>
              </a:rPr>
              <a:t>aiRe</a:t>
            </a:r>
            <a:r>
              <a:rPr lang="fr-CH" sz="2800" i="1" dirty="0" smtClean="0">
                <a:solidFill>
                  <a:srgbClr val="00A3A3"/>
                </a:solidFill>
              </a:rPr>
              <a:t> d’ados</a:t>
            </a:r>
            <a:endParaRPr lang="en-US" sz="2800" i="1" dirty="0" smtClean="0">
              <a:solidFill>
                <a:srgbClr val="00A3A3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/>
          </p:cNvSpPr>
          <p:nvPr/>
        </p:nvSpPr>
        <p:spPr bwMode="auto">
          <a:xfrm>
            <a:off x="4449763" y="6442075"/>
            <a:ext cx="2540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200" b="1">
                <a:solidFill>
                  <a:srgbClr val="B0E9F4"/>
                </a:solidFill>
                <a:latin typeface="Lucida Grande" charset="0"/>
                <a:ea typeface="MS PGothic" pitchFamily="34" charset="-128"/>
                <a:sym typeface="Lucida Grande" charset="0"/>
              </a:rPr>
              <a:t>8</a:t>
            </a:r>
          </a:p>
        </p:txBody>
      </p:sp>
      <p:grpSp>
        <p:nvGrpSpPr>
          <p:cNvPr id="4099" name="Group 4"/>
          <p:cNvGrpSpPr>
            <a:grpSpLocks/>
          </p:cNvGrpSpPr>
          <p:nvPr/>
        </p:nvGrpSpPr>
        <p:grpSpPr bwMode="auto">
          <a:xfrm>
            <a:off x="0" y="1371600"/>
            <a:ext cx="9144000" cy="5486400"/>
            <a:chOff x="0" y="0"/>
            <a:chExt cx="5760" cy="3456"/>
          </a:xfrm>
        </p:grpSpPr>
        <p:pic>
          <p:nvPicPr>
            <p:cNvPr id="4102" name="Picture 2"/>
            <p:cNvPicPr>
              <a:picLocks noChangeArrowheads="1"/>
            </p:cNvPicPr>
            <p:nvPr/>
          </p:nvPicPr>
          <p:blipFill>
            <a:blip r:embed="rId3"/>
            <a:srcRect t="23332"/>
            <a:stretch>
              <a:fillRect/>
            </a:stretch>
          </p:blipFill>
          <p:spPr bwMode="auto">
            <a:xfrm>
              <a:off x="0" y="143"/>
              <a:ext cx="5760" cy="3313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pic>
          <p:nvPicPr>
            <p:cNvPr id="4103" name="Picture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168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</p:grpSp>
      <p:sp>
        <p:nvSpPr>
          <p:cNvPr id="4100" name="Rectangle 5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8856663" cy="149225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A3A3"/>
                </a:solidFill>
              </a:rPr>
              <a:t>L</a:t>
            </a:r>
            <a:r>
              <a:rPr lang="en-US" altLang="en-GB" b="1" smtClean="0">
                <a:solidFill>
                  <a:srgbClr val="00A3A3"/>
                </a:solidFill>
              </a:rPr>
              <a:t>’</a:t>
            </a:r>
            <a:r>
              <a:rPr lang="en-US" b="1" smtClean="0">
                <a:solidFill>
                  <a:srgbClr val="00A3A3"/>
                </a:solidFill>
              </a:rPr>
              <a:t>Unité de crise</a:t>
            </a:r>
            <a:endParaRPr lang="en-US" b="1" smtClean="0">
              <a:solidFill>
                <a:srgbClr val="00A3A3"/>
              </a:solidFill>
              <a:ea typeface="ヒラギノ角ゴ ProN W6" charset="-128"/>
            </a:endParaRP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288" y="1643063"/>
            <a:ext cx="8353425" cy="47863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3C8C93"/>
                </a:solidFill>
              </a:rPr>
              <a:t>1996</a:t>
            </a:r>
            <a:r>
              <a:rPr lang="en-US" sz="2400" dirty="0" smtClean="0">
                <a:solidFill>
                  <a:srgbClr val="3C8C93"/>
                </a:solidFill>
              </a:rPr>
              <a:t> : </a:t>
            </a:r>
          </a:p>
          <a:p>
            <a:pPr lvl="1" eaLnBrk="1" hangingPunct="1">
              <a:defRPr/>
            </a:pPr>
            <a:r>
              <a:rPr lang="en-US" sz="2400" dirty="0" err="1" smtClean="0">
                <a:solidFill>
                  <a:srgbClr val="3C8C93"/>
                </a:solidFill>
              </a:rPr>
              <a:t>Privé</a:t>
            </a:r>
            <a:r>
              <a:rPr lang="en-US" sz="2400" dirty="0" smtClean="0">
                <a:solidFill>
                  <a:srgbClr val="3C8C93"/>
                </a:solidFill>
              </a:rPr>
              <a:t> Children Action &amp; </a:t>
            </a:r>
            <a:r>
              <a:rPr lang="en-US" sz="2400" dirty="0" err="1" smtClean="0">
                <a:solidFill>
                  <a:srgbClr val="3C8C93"/>
                </a:solidFill>
              </a:rPr>
              <a:t>publique</a:t>
            </a:r>
            <a:r>
              <a:rPr lang="en-US" sz="2400" dirty="0" smtClean="0">
                <a:solidFill>
                  <a:srgbClr val="3C8C93"/>
                </a:solidFill>
              </a:rPr>
              <a:t>  HUG </a:t>
            </a:r>
          </a:p>
          <a:p>
            <a:pPr lvl="1" eaLnBrk="1" hangingPunct="1">
              <a:buFont typeface="Lucida Grande" charset="0"/>
              <a:buNone/>
              <a:defRPr/>
            </a:pPr>
            <a:r>
              <a:rPr lang="en-US" sz="2400" b="1" i="1" dirty="0" smtClean="0">
                <a:solidFill>
                  <a:srgbClr val="3C8C93"/>
                </a:solidFill>
              </a:rPr>
              <a:t>	</a:t>
            </a:r>
            <a: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</a:rPr>
              <a:t>Filet de </a:t>
            </a:r>
            <a:r>
              <a:rPr lang="en-US" sz="2400" b="1" i="1" dirty="0" err="1" smtClean="0">
                <a:solidFill>
                  <a:schemeClr val="accent1">
                    <a:lumMod val="25000"/>
                  </a:schemeClr>
                </a:solidFill>
              </a:rPr>
              <a:t>sécurité</a:t>
            </a:r>
            <a: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</a:p>
          <a:p>
            <a:pPr lvl="1" eaLnBrk="1" hangingPunct="1">
              <a:defRPr/>
            </a:pPr>
            <a:r>
              <a:rPr lang="en-US" sz="2400" dirty="0" err="1" smtClean="0">
                <a:solidFill>
                  <a:srgbClr val="3C8C93"/>
                </a:solidFill>
              </a:rPr>
              <a:t>Soin</a:t>
            </a:r>
            <a:r>
              <a:rPr lang="en-US" sz="2400" dirty="0" smtClean="0">
                <a:solidFill>
                  <a:srgbClr val="3C8C93"/>
                </a:solidFill>
              </a:rPr>
              <a:t> (</a:t>
            </a:r>
            <a:r>
              <a:rPr lang="en-US" sz="2400" dirty="0" err="1" smtClean="0">
                <a:solidFill>
                  <a:srgbClr val="3C8C93"/>
                </a:solidFill>
              </a:rPr>
              <a:t>espace</a:t>
            </a:r>
            <a:r>
              <a:rPr lang="en-US" sz="2400" dirty="0" smtClean="0">
                <a:solidFill>
                  <a:srgbClr val="3C8C93"/>
                </a:solidFill>
              </a:rPr>
              <a:t> </a:t>
            </a:r>
            <a:r>
              <a:rPr lang="en-US" sz="2400" dirty="0" err="1" smtClean="0">
                <a:solidFill>
                  <a:srgbClr val="3C8C93"/>
                </a:solidFill>
              </a:rPr>
              <a:t>communautaire</a:t>
            </a:r>
            <a:r>
              <a:rPr lang="en-US" sz="2400" dirty="0" smtClean="0">
                <a:solidFill>
                  <a:srgbClr val="3C8C93"/>
                </a:solidFill>
              </a:rPr>
              <a:t>) &amp; </a:t>
            </a:r>
            <a:r>
              <a:rPr lang="en-US" sz="2400" dirty="0" err="1" smtClean="0">
                <a:solidFill>
                  <a:srgbClr val="3C8C93"/>
                </a:solidFill>
              </a:rPr>
              <a:t>prévention</a:t>
            </a:r>
            <a:r>
              <a:rPr lang="en-US" sz="2400" dirty="0" smtClean="0">
                <a:solidFill>
                  <a:srgbClr val="3C8C93"/>
                </a:solidFill>
              </a:rPr>
              <a:t> (</a:t>
            </a:r>
            <a:r>
              <a:rPr lang="en-US" sz="2400" dirty="0" err="1" smtClean="0">
                <a:solidFill>
                  <a:srgbClr val="3C8C93"/>
                </a:solidFill>
              </a:rPr>
              <a:t>HelpAdoLine</a:t>
            </a:r>
            <a:r>
              <a:rPr lang="en-US" sz="2400" dirty="0" smtClean="0">
                <a:solidFill>
                  <a:srgbClr val="3C8C93"/>
                </a:solidFill>
              </a:rPr>
              <a:t>, </a:t>
            </a:r>
            <a:r>
              <a:rPr lang="en-US" sz="2400" dirty="0" smtClean="0">
                <a:solidFill>
                  <a:srgbClr val="3C8C93"/>
                </a:solidFill>
                <a:hlinkClick r:id="rId5"/>
              </a:rPr>
              <a:t>www.preventionsuicide</a:t>
            </a:r>
            <a:r>
              <a:rPr lang="en-US" sz="2400" dirty="0" smtClean="0">
                <a:solidFill>
                  <a:srgbClr val="3C8C93"/>
                </a:solidFill>
              </a:rPr>
              <a:t>, Ciao) </a:t>
            </a:r>
          </a:p>
          <a:p>
            <a:pPr lvl="1" eaLnBrk="1" hangingPunct="1">
              <a:buFont typeface="Lucida Grande" charset="0"/>
              <a:buNone/>
              <a:defRPr/>
            </a:pPr>
            <a:r>
              <a:rPr lang="en-US" sz="2400" i="1" dirty="0" smtClean="0">
                <a:solidFill>
                  <a:srgbClr val="3C8C93"/>
                </a:solidFill>
              </a:rPr>
              <a:t>	</a:t>
            </a:r>
            <a:r>
              <a:rPr lang="en-US" sz="2400" b="1" i="1" dirty="0" err="1" smtClean="0">
                <a:solidFill>
                  <a:schemeClr val="accent1">
                    <a:lumMod val="25000"/>
                  </a:schemeClr>
                </a:solidFill>
              </a:rPr>
              <a:t>Diversité</a:t>
            </a:r>
            <a: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25000"/>
                  </a:schemeClr>
                </a:solidFill>
              </a:rPr>
              <a:t>d’accès</a:t>
            </a:r>
            <a:endParaRPr lang="en-US" sz="2400" b="1" i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3C8C93"/>
                </a:solidFill>
              </a:rPr>
              <a:t>2007</a:t>
            </a:r>
            <a:r>
              <a:rPr lang="en-US" sz="2400" dirty="0" smtClean="0">
                <a:solidFill>
                  <a:srgbClr val="3C8C93"/>
                </a:solidFill>
              </a:rPr>
              <a:t> Centre de </a:t>
            </a:r>
            <a:r>
              <a:rPr lang="en-US" sz="2400" dirty="0" err="1" smtClean="0">
                <a:solidFill>
                  <a:srgbClr val="3C8C93"/>
                </a:solidFill>
              </a:rPr>
              <a:t>Traitement</a:t>
            </a:r>
            <a:r>
              <a:rPr lang="en-US" sz="2400" dirty="0" smtClean="0">
                <a:solidFill>
                  <a:srgbClr val="3C8C93"/>
                </a:solidFill>
              </a:rPr>
              <a:t> </a:t>
            </a:r>
            <a:r>
              <a:rPr lang="en-US" sz="2400" dirty="0" err="1" smtClean="0">
                <a:solidFill>
                  <a:srgbClr val="3C8C93"/>
                </a:solidFill>
              </a:rPr>
              <a:t>Ambulatoire</a:t>
            </a:r>
            <a:r>
              <a:rPr lang="en-US" sz="2400" dirty="0" smtClean="0">
                <a:solidFill>
                  <a:srgbClr val="3C8C93"/>
                </a:solidFill>
              </a:rPr>
              <a:t> </a:t>
            </a:r>
            <a:r>
              <a:rPr lang="en-US" sz="2400" dirty="0" err="1" smtClean="0">
                <a:solidFill>
                  <a:srgbClr val="3C8C93"/>
                </a:solidFill>
              </a:rPr>
              <a:t>Intensif</a:t>
            </a:r>
            <a:r>
              <a:rPr lang="en-US" sz="2400" dirty="0" smtClean="0">
                <a:solidFill>
                  <a:srgbClr val="3C8C93"/>
                </a:solidFill>
              </a:rPr>
              <a:t> </a:t>
            </a:r>
          </a:p>
          <a:p>
            <a:pPr lvl="1" eaLnBrk="1" hangingPunct="1">
              <a:buFont typeface="Lucida Grande" charset="0"/>
              <a:buNone/>
              <a:defRPr/>
            </a:pPr>
            <a:r>
              <a:rPr lang="en-US" sz="2200" dirty="0" smtClean="0">
                <a:solidFill>
                  <a:srgbClr val="3C8C93"/>
                </a:solidFill>
              </a:rPr>
              <a:t>	</a:t>
            </a:r>
            <a:r>
              <a:rPr lang="en-US" sz="2000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</a:rPr>
              <a:t>Accueil </a:t>
            </a:r>
            <a:r>
              <a:rPr lang="en-US" sz="2400" b="1" i="1" dirty="0" err="1" smtClean="0">
                <a:solidFill>
                  <a:schemeClr val="accent1">
                    <a:lumMod val="25000"/>
                  </a:schemeClr>
                </a:solidFill>
              </a:rPr>
              <a:t>ouvert</a:t>
            </a:r>
            <a:endParaRPr lang="en-US" sz="2400" dirty="0" smtClean="0">
              <a:solidFill>
                <a:srgbClr val="3C8C93"/>
              </a:solidFill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3C8C93"/>
                </a:solidFill>
              </a:rPr>
              <a:t>2014</a:t>
            </a:r>
            <a:r>
              <a:rPr lang="en-US" sz="2400" dirty="0" smtClean="0">
                <a:solidFill>
                  <a:srgbClr val="3C8C93"/>
                </a:solidFill>
              </a:rPr>
              <a:t> </a:t>
            </a:r>
            <a:r>
              <a:rPr lang="en-US" sz="2400" dirty="0" err="1" smtClean="0">
                <a:solidFill>
                  <a:srgbClr val="3C8C93"/>
                </a:solidFill>
              </a:rPr>
              <a:t>aiRe</a:t>
            </a:r>
            <a:r>
              <a:rPr lang="en-US" sz="2400" dirty="0" smtClean="0">
                <a:solidFill>
                  <a:srgbClr val="3C8C93"/>
                </a:solidFill>
              </a:rPr>
              <a:t> d</a:t>
            </a:r>
            <a:r>
              <a:rPr lang="ja-JP" altLang="en-US" sz="2400" dirty="0" smtClean="0">
                <a:solidFill>
                  <a:srgbClr val="3C8C93"/>
                </a:solidFill>
              </a:rPr>
              <a:t>’</a:t>
            </a:r>
            <a:r>
              <a:rPr lang="en-US" altLang="ja-JP" sz="2400" dirty="0" err="1" smtClean="0">
                <a:solidFill>
                  <a:srgbClr val="3C8C93"/>
                </a:solidFill>
              </a:rPr>
              <a:t>ados</a:t>
            </a:r>
            <a:r>
              <a:rPr lang="en-US" altLang="ja-JP" sz="2400" dirty="0" smtClean="0">
                <a:solidFill>
                  <a:srgbClr val="3C8C93"/>
                </a:solidFill>
              </a:rPr>
              <a:t>, un </a:t>
            </a:r>
            <a:r>
              <a:rPr lang="en-US" altLang="ja-JP" sz="2400" dirty="0" err="1" smtClean="0">
                <a:solidFill>
                  <a:srgbClr val="3C8C93"/>
                </a:solidFill>
              </a:rPr>
              <a:t>collectif</a:t>
            </a:r>
            <a:r>
              <a:rPr lang="en-US" altLang="ja-JP" sz="2400" dirty="0" smtClean="0">
                <a:solidFill>
                  <a:srgbClr val="3C8C93"/>
                </a:solidFill>
              </a:rPr>
              <a:t> santé-social</a:t>
            </a:r>
          </a:p>
          <a:p>
            <a:pPr lvl="1" eaLnBrk="1" hangingPunct="1">
              <a:buFont typeface="Lucida Grande" charset="0"/>
              <a:buNone/>
              <a:defRPr/>
            </a:pPr>
            <a:r>
              <a:rPr lang="en-US" altLang="ja-JP" sz="2200" dirty="0" smtClean="0">
                <a:solidFill>
                  <a:srgbClr val="3C8C93"/>
                </a:solidFill>
              </a:rPr>
              <a:t>	</a:t>
            </a:r>
            <a:r>
              <a:rPr lang="en-US" sz="2000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>
                    <a:lumMod val="25000"/>
                  </a:schemeClr>
                </a:solidFill>
              </a:rPr>
              <a:t>Développement</a:t>
            </a:r>
            <a: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</a:rPr>
              <a:t> du </a:t>
            </a:r>
            <a:r>
              <a:rPr lang="en-US" sz="2400" b="1" i="1" dirty="0" err="1" smtClean="0">
                <a:solidFill>
                  <a:schemeClr val="accent1">
                    <a:lumMod val="25000"/>
                  </a:schemeClr>
                </a:solidFill>
              </a:rPr>
              <a:t>réseau</a:t>
            </a:r>
            <a: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</a:rPr>
              <a:t> de </a:t>
            </a:r>
            <a:r>
              <a:rPr lang="en-US" sz="2400" b="1" i="1" dirty="0" err="1" smtClean="0">
                <a:solidFill>
                  <a:schemeClr val="accent1">
                    <a:lumMod val="25000"/>
                  </a:schemeClr>
                </a:solidFill>
              </a:rPr>
              <a:t>proximité</a:t>
            </a:r>
            <a:endParaRPr lang="en-US" altLang="ja-JP" sz="2400" dirty="0" smtClean="0">
              <a:solidFill>
                <a:srgbClr val="3C8C93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"/>
          <p:cNvGrpSpPr>
            <a:grpSpLocks/>
          </p:cNvGrpSpPr>
          <p:nvPr/>
        </p:nvGrpSpPr>
        <p:grpSpPr bwMode="auto">
          <a:xfrm>
            <a:off x="0" y="1371600"/>
            <a:ext cx="9144000" cy="5486400"/>
            <a:chOff x="0" y="0"/>
            <a:chExt cx="5760" cy="3456"/>
          </a:xfrm>
        </p:grpSpPr>
        <p:pic>
          <p:nvPicPr>
            <p:cNvPr id="5125" name="Picture 1"/>
            <p:cNvPicPr>
              <a:picLocks noChangeArrowheads="1"/>
            </p:cNvPicPr>
            <p:nvPr/>
          </p:nvPicPr>
          <p:blipFill>
            <a:blip r:embed="rId3"/>
            <a:srcRect t="23332"/>
            <a:stretch>
              <a:fillRect/>
            </a:stretch>
          </p:blipFill>
          <p:spPr bwMode="auto">
            <a:xfrm>
              <a:off x="0" y="143"/>
              <a:ext cx="5760" cy="3313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pic>
          <p:nvPicPr>
            <p:cNvPr id="5126" name="Picture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168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</p:grpSp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149225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00A3A3"/>
                </a:solidFill>
              </a:rPr>
              <a:t>Mouvement suicidaire à l</a:t>
            </a:r>
            <a:r>
              <a:rPr lang="ja-JP" altLang="en-US" sz="4800" smtClean="0">
                <a:solidFill>
                  <a:srgbClr val="00A3A3"/>
                </a:solidFill>
                <a:latin typeface="Arial" pitchFamily="34" charset="0"/>
                <a:sym typeface="Arial Bold" charset="0"/>
              </a:rPr>
              <a:t>’</a:t>
            </a:r>
            <a:r>
              <a:rPr lang="en-US" altLang="ja-JP" sz="4800" b="1" smtClean="0">
                <a:solidFill>
                  <a:srgbClr val="00A3A3"/>
                </a:solidFill>
              </a:rPr>
              <a:t>adolescence</a:t>
            </a:r>
            <a:endParaRPr lang="en-US" sz="4800" b="1" smtClean="0">
              <a:solidFill>
                <a:srgbClr val="00A3A3"/>
              </a:solidFill>
              <a:ea typeface="ヒラギノ角ゴ ProN W6" charset="-128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42875" y="1760538"/>
            <a:ext cx="8715375" cy="4668837"/>
          </a:xfrm>
        </p:spPr>
        <p:txBody>
          <a:bodyPr/>
          <a:lstStyle/>
          <a:p>
            <a:pPr marL="304800" indent="-304800" eaLnBrk="1" hangingPunct="1"/>
            <a:r>
              <a:rPr lang="en-US" smtClean="0">
                <a:solidFill>
                  <a:srgbClr val="00A3A3"/>
                </a:solidFill>
              </a:rPr>
              <a:t>Une alchimie détonnante :</a:t>
            </a:r>
          </a:p>
          <a:p>
            <a:pPr lvl="1" indent="-304800" eaLnBrk="1" hangingPunct="1"/>
            <a:r>
              <a:rPr lang="en-US" sz="2400" smtClean="0">
                <a:solidFill>
                  <a:srgbClr val="00A3A3"/>
                </a:solidFill>
              </a:rPr>
              <a:t>Réel de la puberté </a:t>
            </a:r>
          </a:p>
          <a:p>
            <a:pPr lvl="1" indent="-304800" eaLnBrk="1" hangingPunct="1"/>
            <a:r>
              <a:rPr lang="en-US" sz="2400" smtClean="0">
                <a:solidFill>
                  <a:srgbClr val="00A3A3"/>
                </a:solidFill>
              </a:rPr>
              <a:t>Crise existentielle</a:t>
            </a:r>
          </a:p>
          <a:p>
            <a:pPr lvl="1" indent="-304800" eaLnBrk="1" hangingPunct="1"/>
            <a:r>
              <a:rPr lang="en-US" sz="2400" smtClean="0">
                <a:solidFill>
                  <a:srgbClr val="00A3A3"/>
                </a:solidFill>
              </a:rPr>
              <a:t>Pulsion/idéal</a:t>
            </a:r>
          </a:p>
          <a:p>
            <a:pPr lvl="1" indent="-304800" eaLnBrk="1" hangingPunct="1">
              <a:buFont typeface="Lucida Grande" charset="0"/>
              <a:buNone/>
            </a:pPr>
            <a:r>
              <a:rPr lang="en-US" sz="2800" smtClean="0">
                <a:solidFill>
                  <a:srgbClr val="00A3A3"/>
                </a:solidFill>
                <a:sym typeface="Wingdings" pitchFamily="2" charset="2"/>
              </a:rPr>
              <a:t> </a:t>
            </a:r>
            <a:r>
              <a:rPr lang="en-US" sz="2800" smtClean="0">
                <a:solidFill>
                  <a:srgbClr val="00A3A3"/>
                </a:solidFill>
              </a:rPr>
              <a:t>Clinique de l</a:t>
            </a:r>
            <a:r>
              <a:rPr lang="ja-JP" altLang="en-US" sz="2800" smtClean="0">
                <a:solidFill>
                  <a:srgbClr val="00A3A3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’</a:t>
            </a:r>
            <a:r>
              <a:rPr lang="en-US" altLang="ja-JP" sz="2800" smtClean="0">
                <a:solidFill>
                  <a:srgbClr val="00A3A3"/>
                </a:solidFill>
              </a:rPr>
              <a:t>acte qui requiert :</a:t>
            </a:r>
          </a:p>
          <a:p>
            <a:pPr lvl="2" indent="-304800" eaLnBrk="1" hangingPunct="1"/>
            <a:r>
              <a:rPr lang="en-US" smtClean="0">
                <a:solidFill>
                  <a:srgbClr val="00A3A3"/>
                </a:solidFill>
              </a:rPr>
              <a:t>Prise en compte du réseau du jeune</a:t>
            </a:r>
          </a:p>
          <a:p>
            <a:pPr lvl="2" indent="-304800" eaLnBrk="1" hangingPunct="1"/>
            <a:r>
              <a:rPr lang="en-US" smtClean="0">
                <a:solidFill>
                  <a:srgbClr val="00A3A3"/>
                </a:solidFill>
              </a:rPr>
              <a:t>Au-delà le la crise </a:t>
            </a:r>
          </a:p>
          <a:p>
            <a:pPr lvl="2" indent="-304800" eaLnBrk="1" hangingPunct="1"/>
            <a:r>
              <a:rPr lang="en-US" smtClean="0">
                <a:solidFill>
                  <a:srgbClr val="00A3A3"/>
                </a:solidFill>
              </a:rPr>
              <a:t>Proximité pour une potentielle rencontre en présence</a:t>
            </a:r>
          </a:p>
          <a:p>
            <a:pPr lvl="1" indent="-304800" eaLnBrk="1" hangingPunct="1">
              <a:buFont typeface="Lucida Grande" charset="0"/>
              <a:buNone/>
            </a:pPr>
            <a:r>
              <a:rPr lang="en-US" b="1" i="1" smtClean="0">
                <a:solidFill>
                  <a:srgbClr val="00A3A3"/>
                </a:solidFill>
                <a:sym typeface="Wingdings" pitchFamily="2" charset="2"/>
              </a:rPr>
              <a:t> </a:t>
            </a:r>
            <a:r>
              <a:rPr lang="en-US" b="1" i="1" smtClean="0">
                <a:solidFill>
                  <a:srgbClr val="00A3A3"/>
                </a:solidFill>
              </a:rPr>
              <a:t>Prise en soin = facteur de protection de la récidive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vertical 1"/>
          <p:cNvSpPr>
            <a:spLocks noGrp="1"/>
          </p:cNvSpPr>
          <p:nvPr>
            <p:ph type="title" orient="vert"/>
          </p:nvPr>
        </p:nvSpPr>
        <p:spPr>
          <a:xfrm rot="10800000">
            <a:off x="642911" y="0"/>
            <a:ext cx="1785950" cy="6715100"/>
          </a:xfrm>
        </p:spPr>
        <p:txBody>
          <a:bodyPr/>
          <a:lstStyle/>
          <a:p>
            <a:r>
              <a:rPr lang="fr-FR" sz="4400" b="1" dirty="0" smtClean="0">
                <a:solidFill>
                  <a:schemeClr val="accent1">
                    <a:lumMod val="25000"/>
                  </a:schemeClr>
                </a:solidFill>
              </a:rPr>
              <a:t>Dispositifs d’accueil</a:t>
            </a:r>
            <a:br>
              <a:rPr lang="fr-FR" sz="4400" b="1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fr-FR" sz="4400" b="1" dirty="0" smtClean="0">
                <a:solidFill>
                  <a:schemeClr val="accent1">
                    <a:lumMod val="25000"/>
                  </a:schemeClr>
                </a:solidFill>
              </a:rPr>
              <a:t> à distance et </a:t>
            </a:r>
            <a:br>
              <a:rPr lang="fr-FR" sz="4400" b="1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fr-FR" sz="4400" b="1" dirty="0" smtClean="0">
                <a:solidFill>
                  <a:schemeClr val="accent1">
                    <a:lumMod val="25000"/>
                  </a:schemeClr>
                </a:solidFill>
              </a:rPr>
              <a:t>en présence</a:t>
            </a:r>
            <a:endParaRPr lang="fr-FR" sz="4400" dirty="0" smtClean="0">
              <a:solidFill>
                <a:srgbClr val="0D0D0D"/>
              </a:solidFill>
            </a:endParaRPr>
          </a:p>
        </p:txBody>
      </p:sp>
      <p:pic>
        <p:nvPicPr>
          <p:cNvPr id="6148" name="Imag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28604"/>
            <a:ext cx="473075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"/>
          <p:cNvGrpSpPr>
            <a:grpSpLocks/>
          </p:cNvGrpSpPr>
          <p:nvPr/>
        </p:nvGrpSpPr>
        <p:grpSpPr bwMode="auto">
          <a:xfrm>
            <a:off x="0" y="1371600"/>
            <a:ext cx="9144000" cy="5486400"/>
            <a:chOff x="0" y="0"/>
            <a:chExt cx="5760" cy="3456"/>
          </a:xfrm>
        </p:grpSpPr>
        <p:pic>
          <p:nvPicPr>
            <p:cNvPr id="7174" name="Picture 1"/>
            <p:cNvPicPr>
              <a:picLocks noChangeArrowheads="1"/>
            </p:cNvPicPr>
            <p:nvPr/>
          </p:nvPicPr>
          <p:blipFill>
            <a:blip r:embed="rId3"/>
            <a:srcRect t="23332"/>
            <a:stretch>
              <a:fillRect/>
            </a:stretch>
          </p:blipFill>
          <p:spPr bwMode="auto">
            <a:xfrm>
              <a:off x="0" y="143"/>
              <a:ext cx="5760" cy="3313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pic>
          <p:nvPicPr>
            <p:cNvPr id="7175" name="Picture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168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</p:grpSp>
      <p:sp>
        <p:nvSpPr>
          <p:cNvPr id="7171" name="Rectangle 4"/>
          <p:cNvSpPr>
            <a:spLocks/>
          </p:cNvSpPr>
          <p:nvPr/>
        </p:nvSpPr>
        <p:spPr bwMode="auto">
          <a:xfrm>
            <a:off x="4449763" y="6442075"/>
            <a:ext cx="2540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200" b="1">
                <a:solidFill>
                  <a:srgbClr val="B0E9F4"/>
                </a:solidFill>
                <a:latin typeface="Lucida Grande" charset="0"/>
                <a:ea typeface="MS PGothic" pitchFamily="34" charset="-128"/>
                <a:sym typeface="Lucida Grande" charset="0"/>
              </a:rPr>
              <a:t>6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1492250"/>
          </a:xfrm>
        </p:spPr>
        <p:txBody>
          <a:bodyPr/>
          <a:lstStyle/>
          <a:p>
            <a:pPr eaLnBrk="1" hangingPunct="1"/>
            <a:r>
              <a:rPr lang="fr-CH" b="1" smtClean="0">
                <a:solidFill>
                  <a:srgbClr val="00A3A3"/>
                </a:solidFill>
              </a:rPr>
              <a:t>HelpAdoLine</a:t>
            </a:r>
            <a:endParaRPr lang="en-US" b="1" smtClean="0">
              <a:solidFill>
                <a:srgbClr val="00A3A3"/>
              </a:solidFill>
              <a:ea typeface="ヒラギノ角ゴ ProN W6" charset="-128"/>
            </a:endParaRPr>
          </a:p>
        </p:txBody>
      </p:sp>
      <p:sp>
        <p:nvSpPr>
          <p:cNvPr id="2150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85750" y="1500188"/>
            <a:ext cx="8429625" cy="4525962"/>
          </a:xfrm>
        </p:spPr>
        <p:txBody>
          <a:bodyPr/>
          <a:lstStyle/>
          <a:p>
            <a:pPr>
              <a:defRPr/>
            </a:pPr>
            <a:r>
              <a:rPr lang="fr-CH" b="1" dirty="0" smtClean="0">
                <a:solidFill>
                  <a:schemeClr val="accent5">
                    <a:lumMod val="50000"/>
                  </a:schemeClr>
                </a:solidFill>
              </a:rPr>
              <a:t>Pour qui ? </a:t>
            </a:r>
            <a:r>
              <a:rPr lang="fr-CH" sz="2500" dirty="0" smtClean="0">
                <a:solidFill>
                  <a:schemeClr val="accent5">
                    <a:lumMod val="50000"/>
                  </a:schemeClr>
                </a:solidFill>
              </a:rPr>
              <a:t>Les adolescents et jeunes adultes de 13  à 25 ans, leurs parents, les professionnels qui les entourent, ainsi que leurs proches.</a:t>
            </a:r>
          </a:p>
          <a:p>
            <a:pPr>
              <a:defRPr/>
            </a:pPr>
            <a:r>
              <a:rPr lang="fr-CH" b="1" dirty="0" smtClean="0">
                <a:solidFill>
                  <a:schemeClr val="accent5">
                    <a:lumMod val="50000"/>
                  </a:schemeClr>
                </a:solidFill>
              </a:rPr>
              <a:t>Pourquoi ?</a:t>
            </a:r>
            <a:r>
              <a:rPr lang="fr-CH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CH" sz="2500" dirty="0" smtClean="0">
                <a:solidFill>
                  <a:schemeClr val="accent5">
                    <a:lumMod val="50000"/>
                  </a:schemeClr>
                </a:solidFill>
              </a:rPr>
              <a:t>Accueillir, orienter, prendre des nouvelles : évaluer le risque, proposer une prise en charge, développer et travailler en lien avec le réseau, renforcer les compétences de l’entourage, contribuer à la formation des professionnels et informer sur le suicide des jeunes</a:t>
            </a:r>
          </a:p>
          <a:p>
            <a:pPr>
              <a:defRPr/>
            </a:pPr>
            <a:r>
              <a:rPr lang="fr-CH" b="1" dirty="0" smtClean="0">
                <a:solidFill>
                  <a:schemeClr val="accent5">
                    <a:lumMod val="50000"/>
                  </a:schemeClr>
                </a:solidFill>
              </a:rPr>
              <a:t>Comment ? </a:t>
            </a:r>
            <a:r>
              <a:rPr lang="fr-CH" sz="2500" dirty="0" err="1" smtClean="0">
                <a:solidFill>
                  <a:schemeClr val="accent5">
                    <a:lumMod val="50000"/>
                  </a:schemeClr>
                </a:solidFill>
              </a:rPr>
              <a:t>Répondance</a:t>
            </a:r>
            <a:r>
              <a:rPr lang="fr-CH" sz="2500" dirty="0" smtClean="0">
                <a:solidFill>
                  <a:schemeClr val="accent5">
                    <a:lumMod val="50000"/>
                  </a:schemeClr>
                </a:solidFill>
              </a:rPr>
              <a:t> 24/24 7/7, rappels, entretiens thérapeutiques et guidances parentales </a:t>
            </a:r>
          </a:p>
          <a:p>
            <a:pPr marL="304800" indent="-304800" eaLnBrk="1" hangingPunct="1">
              <a:defRPr/>
            </a:pPr>
            <a:endParaRPr lang="en-US" dirty="0" smtClean="0">
              <a:solidFill>
                <a:srgbClr val="00A3A3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3"/>
          <p:cNvGrpSpPr>
            <a:grpSpLocks/>
          </p:cNvGrpSpPr>
          <p:nvPr/>
        </p:nvGrpSpPr>
        <p:grpSpPr bwMode="auto">
          <a:xfrm>
            <a:off x="0" y="1371600"/>
            <a:ext cx="9144000" cy="5486400"/>
            <a:chOff x="0" y="0"/>
            <a:chExt cx="5760" cy="3456"/>
          </a:xfrm>
        </p:grpSpPr>
        <p:pic>
          <p:nvPicPr>
            <p:cNvPr id="8198" name="Picture 1"/>
            <p:cNvPicPr>
              <a:picLocks noChangeArrowheads="1"/>
            </p:cNvPicPr>
            <p:nvPr/>
          </p:nvPicPr>
          <p:blipFill>
            <a:blip r:embed="rId3"/>
            <a:srcRect t="23332"/>
            <a:stretch>
              <a:fillRect/>
            </a:stretch>
          </p:blipFill>
          <p:spPr bwMode="auto">
            <a:xfrm>
              <a:off x="0" y="143"/>
              <a:ext cx="5760" cy="3313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pic>
          <p:nvPicPr>
            <p:cNvPr id="8199" name="Picture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168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</p:grpSp>
      <p:sp>
        <p:nvSpPr>
          <p:cNvPr id="8195" name="Rectangle 4"/>
          <p:cNvSpPr>
            <a:spLocks/>
          </p:cNvSpPr>
          <p:nvPr/>
        </p:nvSpPr>
        <p:spPr bwMode="auto">
          <a:xfrm>
            <a:off x="4398963" y="6442075"/>
            <a:ext cx="3556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200" b="1">
                <a:solidFill>
                  <a:srgbClr val="B0E9F4"/>
                </a:solidFill>
                <a:latin typeface="Lucida Grande" charset="0"/>
                <a:ea typeface="MS PGothic" pitchFamily="34" charset="-128"/>
                <a:sym typeface="Lucida Grande" charset="0"/>
              </a:rPr>
              <a:t>13</a:t>
            </a: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353425" cy="1492250"/>
          </a:xfrm>
        </p:spPr>
        <p:txBody>
          <a:bodyPr/>
          <a:lstStyle/>
          <a:p>
            <a:pPr eaLnBrk="1" hangingPunct="1"/>
            <a:r>
              <a:rPr lang="en-US" sz="4300" b="1" dirty="0" err="1" smtClean="0">
                <a:solidFill>
                  <a:srgbClr val="00A3A3"/>
                </a:solidFill>
              </a:rPr>
              <a:t>Sondage</a:t>
            </a:r>
            <a:r>
              <a:rPr lang="en-US" sz="4300" b="1" dirty="0" smtClean="0">
                <a:solidFill>
                  <a:srgbClr val="00A3A3"/>
                </a:solidFill>
              </a:rPr>
              <a:t> des </a:t>
            </a:r>
            <a:r>
              <a:rPr lang="en-US" sz="4300" b="1" dirty="0" err="1" smtClean="0">
                <a:solidFill>
                  <a:srgbClr val="00A3A3"/>
                </a:solidFill>
              </a:rPr>
              <a:t>professionnels</a:t>
            </a:r>
            <a:r>
              <a:rPr lang="en-US" sz="4300" b="1" dirty="0" smtClean="0">
                <a:solidFill>
                  <a:srgbClr val="00A3A3"/>
                </a:solidFill>
              </a:rPr>
              <a:t> </a:t>
            </a:r>
            <a:r>
              <a:rPr lang="en-US" sz="4300" b="1" dirty="0" err="1" smtClean="0">
                <a:solidFill>
                  <a:srgbClr val="00A3A3"/>
                </a:solidFill>
              </a:rPr>
              <a:t>genevois</a:t>
            </a:r>
            <a:r>
              <a:rPr lang="en-US" sz="4300" b="1" dirty="0" smtClean="0">
                <a:solidFill>
                  <a:srgbClr val="00A3A3"/>
                </a:solidFill>
              </a:rPr>
              <a:t> santé-social</a:t>
            </a:r>
            <a:endParaRPr lang="en-US" sz="4300" b="1" dirty="0" smtClean="0">
              <a:solidFill>
                <a:srgbClr val="00A3A3"/>
              </a:solidFill>
              <a:ea typeface="ヒラギノ角ゴ ProN W6" charset="-128"/>
            </a:endParaRPr>
          </a:p>
        </p:txBody>
      </p:sp>
      <p:sp>
        <p:nvSpPr>
          <p:cNvPr id="819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11188" y="1760538"/>
            <a:ext cx="8137525" cy="50974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A3A3"/>
                </a:solidFill>
              </a:rPr>
              <a:t>168/400 réponses dont 154 concernées par le problème du suicide. </a:t>
            </a:r>
          </a:p>
          <a:p>
            <a:pPr eaLnBrk="1" hangingPunct="1"/>
            <a:r>
              <a:rPr lang="en-US" smtClean="0">
                <a:solidFill>
                  <a:srgbClr val="00A3A3"/>
                </a:solidFill>
              </a:rPr>
              <a:t>Moyens mis en place sont insuffisants</a:t>
            </a:r>
          </a:p>
          <a:p>
            <a:pPr eaLnBrk="1" hangingPunct="1"/>
            <a:r>
              <a:rPr lang="en-US" smtClean="0">
                <a:solidFill>
                  <a:srgbClr val="00A3A3"/>
                </a:solidFill>
              </a:rPr>
              <a:t>Attentes : plus de prévention, plus de formation, plus de communication vis-à-vis des jeunes, des professionnels et des structures d</a:t>
            </a:r>
            <a:r>
              <a:rPr lang="ja-JP" altLang="en-US" smtClean="0">
                <a:solidFill>
                  <a:srgbClr val="00A3A3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A3A3"/>
                </a:solidFill>
              </a:rPr>
              <a:t>accueil</a:t>
            </a:r>
          </a:p>
          <a:p>
            <a:pPr eaLnBrk="1" hangingPunct="1"/>
            <a:r>
              <a:rPr lang="en-US" smtClean="0">
                <a:solidFill>
                  <a:srgbClr val="00A3A3"/>
                </a:solidFill>
              </a:rPr>
              <a:t>Besoins en particulier pour la tranche d</a:t>
            </a:r>
            <a:r>
              <a:rPr lang="ja-JP" altLang="en-US" smtClean="0">
                <a:solidFill>
                  <a:srgbClr val="00A3A3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A3A3"/>
                </a:solidFill>
              </a:rPr>
              <a:t>âge 18 ans et plus. </a:t>
            </a:r>
          </a:p>
          <a:p>
            <a:pPr marL="1682750" lvl="4" eaLnBrk="1" hangingPunct="1">
              <a:buFont typeface="Lucida Grande" charset="0"/>
              <a:buNone/>
            </a:pPr>
            <a:r>
              <a:rPr lang="en-US" sz="1800" smtClean="0">
                <a:solidFill>
                  <a:srgbClr val="00A3A3"/>
                </a:solidFill>
              </a:rPr>
              <a:t>			Données recueillies par S. Kolly, Children Action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"/>
          <p:cNvGrpSpPr>
            <a:grpSpLocks/>
          </p:cNvGrpSpPr>
          <p:nvPr/>
        </p:nvGrpSpPr>
        <p:grpSpPr bwMode="auto">
          <a:xfrm>
            <a:off x="0" y="1371600"/>
            <a:ext cx="9144000" cy="5486400"/>
            <a:chOff x="0" y="0"/>
            <a:chExt cx="5760" cy="3456"/>
          </a:xfrm>
        </p:grpSpPr>
        <p:pic>
          <p:nvPicPr>
            <p:cNvPr id="9223" name="Picture 1"/>
            <p:cNvPicPr>
              <a:picLocks noChangeArrowheads="1"/>
            </p:cNvPicPr>
            <p:nvPr/>
          </p:nvPicPr>
          <p:blipFill>
            <a:blip r:embed="rId3"/>
            <a:srcRect t="23332"/>
            <a:stretch>
              <a:fillRect/>
            </a:stretch>
          </p:blipFill>
          <p:spPr bwMode="auto">
            <a:xfrm>
              <a:off x="0" y="143"/>
              <a:ext cx="5760" cy="3313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pic>
          <p:nvPicPr>
            <p:cNvPr id="9224" name="Picture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168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</p:grpSp>
      <p:sp>
        <p:nvSpPr>
          <p:cNvPr id="9219" name="Rectangle 4"/>
          <p:cNvSpPr>
            <a:spLocks/>
          </p:cNvSpPr>
          <p:nvPr/>
        </p:nvSpPr>
        <p:spPr bwMode="auto">
          <a:xfrm>
            <a:off x="4398963" y="6442075"/>
            <a:ext cx="3556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200" b="1">
                <a:solidFill>
                  <a:srgbClr val="B0E9F4"/>
                </a:solidFill>
                <a:latin typeface="Lucida Grande" charset="0"/>
                <a:ea typeface="MS PGothic" pitchFamily="34" charset="-128"/>
                <a:sym typeface="Lucida Grande" charset="0"/>
              </a:rPr>
              <a:t>14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A3A3"/>
                </a:solidFill>
              </a:rPr>
              <a:t>Constats</a:t>
            </a:r>
            <a:endParaRPr lang="en-US" b="1" smtClean="0">
              <a:solidFill>
                <a:srgbClr val="00A3A3"/>
              </a:solidFill>
              <a:ea typeface="ヒラギノ角ゴ ProN W6" charset="-128"/>
            </a:endParaRPr>
          </a:p>
        </p:txBody>
      </p:sp>
      <p:sp>
        <p:nvSpPr>
          <p:cNvPr id="922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288" y="1787525"/>
            <a:ext cx="8424862" cy="5097463"/>
          </a:xfrm>
        </p:spPr>
        <p:txBody>
          <a:bodyPr/>
          <a:lstStyle/>
          <a:p>
            <a:pPr marL="304800" indent="-304800" eaLnBrk="1" hangingPunct="1"/>
            <a:r>
              <a:rPr lang="en-US" sz="3200" dirty="0" err="1" smtClean="0">
                <a:solidFill>
                  <a:srgbClr val="00A3A3"/>
                </a:solidFill>
              </a:rPr>
              <a:t>Peu</a:t>
            </a:r>
            <a:r>
              <a:rPr lang="en-US" sz="3200" dirty="0" smtClean="0">
                <a:solidFill>
                  <a:srgbClr val="00A3A3"/>
                </a:solidFill>
              </a:rPr>
              <a:t> de </a:t>
            </a:r>
            <a:r>
              <a:rPr lang="en-US" sz="3200" dirty="0" err="1" smtClean="0">
                <a:solidFill>
                  <a:srgbClr val="00A3A3"/>
                </a:solidFill>
              </a:rPr>
              <a:t>demandes</a:t>
            </a:r>
            <a:r>
              <a:rPr lang="en-US" sz="3200" dirty="0" smtClean="0">
                <a:solidFill>
                  <a:srgbClr val="00A3A3"/>
                </a:solidFill>
              </a:rPr>
              <a:t> </a:t>
            </a:r>
            <a:r>
              <a:rPr lang="en-US" sz="3200" dirty="0" err="1" smtClean="0">
                <a:solidFill>
                  <a:srgbClr val="00A3A3"/>
                </a:solidFill>
              </a:rPr>
              <a:t>spontanées</a:t>
            </a:r>
            <a:r>
              <a:rPr lang="en-US" sz="3200" dirty="0" smtClean="0">
                <a:solidFill>
                  <a:srgbClr val="00A3A3"/>
                </a:solidFill>
              </a:rPr>
              <a:t> d</a:t>
            </a:r>
            <a:r>
              <a:rPr lang="ja-JP" altLang="en-US" sz="3200" dirty="0" smtClean="0">
                <a:solidFill>
                  <a:srgbClr val="00A3A3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’</a:t>
            </a:r>
            <a:r>
              <a:rPr lang="en-US" altLang="ja-JP" sz="3200" dirty="0" smtClean="0">
                <a:solidFill>
                  <a:srgbClr val="00A3A3"/>
                </a:solidFill>
              </a:rPr>
              <a:t>aide de </a:t>
            </a:r>
            <a:r>
              <a:rPr lang="en-US" altLang="ja-JP" sz="3200" dirty="0" err="1" smtClean="0">
                <a:solidFill>
                  <a:srgbClr val="00A3A3"/>
                </a:solidFill>
              </a:rPr>
              <a:t>certains</a:t>
            </a:r>
            <a:r>
              <a:rPr lang="en-US" altLang="ja-JP" sz="3200" dirty="0" smtClean="0">
                <a:solidFill>
                  <a:srgbClr val="00A3A3"/>
                </a:solidFill>
              </a:rPr>
              <a:t> adolescents</a:t>
            </a:r>
          </a:p>
          <a:p>
            <a:pPr marL="304800" indent="-304800" eaLnBrk="1" hangingPunct="1"/>
            <a:r>
              <a:rPr lang="en-US" sz="3200" dirty="0" err="1" smtClean="0">
                <a:solidFill>
                  <a:srgbClr val="00A3A3"/>
                </a:solidFill>
              </a:rPr>
              <a:t>Nécessité</a:t>
            </a:r>
            <a:r>
              <a:rPr lang="en-US" sz="3200" dirty="0" smtClean="0">
                <a:solidFill>
                  <a:srgbClr val="00A3A3"/>
                </a:solidFill>
              </a:rPr>
              <a:t> de </a:t>
            </a:r>
            <a:r>
              <a:rPr lang="en-US" sz="3200" dirty="0" err="1" smtClean="0">
                <a:solidFill>
                  <a:srgbClr val="00A3A3"/>
                </a:solidFill>
              </a:rPr>
              <a:t>travailler</a:t>
            </a:r>
            <a:r>
              <a:rPr lang="en-US" sz="3200" dirty="0" smtClean="0">
                <a:solidFill>
                  <a:srgbClr val="00A3A3"/>
                </a:solidFill>
              </a:rPr>
              <a:t> à </a:t>
            </a:r>
            <a:r>
              <a:rPr lang="en-US" sz="3200" dirty="0" err="1" smtClean="0">
                <a:solidFill>
                  <a:srgbClr val="00A3A3"/>
                </a:solidFill>
              </a:rPr>
              <a:t>plusieurs</a:t>
            </a:r>
            <a:r>
              <a:rPr lang="en-US" sz="3200" dirty="0" smtClean="0">
                <a:solidFill>
                  <a:srgbClr val="00A3A3"/>
                </a:solidFill>
              </a:rPr>
              <a:t> en </a:t>
            </a:r>
            <a:r>
              <a:rPr lang="en-US" sz="3200" dirty="0" err="1" smtClean="0">
                <a:solidFill>
                  <a:srgbClr val="00A3A3"/>
                </a:solidFill>
              </a:rPr>
              <a:t>amont</a:t>
            </a:r>
            <a:r>
              <a:rPr lang="en-US" sz="3200" dirty="0" smtClean="0">
                <a:solidFill>
                  <a:srgbClr val="00A3A3"/>
                </a:solidFill>
              </a:rPr>
              <a:t> et en </a:t>
            </a:r>
            <a:r>
              <a:rPr lang="en-US" sz="3200" dirty="0" err="1" smtClean="0">
                <a:solidFill>
                  <a:srgbClr val="00A3A3"/>
                </a:solidFill>
              </a:rPr>
              <a:t>aval</a:t>
            </a:r>
            <a:r>
              <a:rPr lang="en-US" sz="3200" dirty="0" smtClean="0">
                <a:solidFill>
                  <a:srgbClr val="00A3A3"/>
                </a:solidFill>
              </a:rPr>
              <a:t>  de la </a:t>
            </a:r>
            <a:r>
              <a:rPr lang="en-US" sz="3200" dirty="0" err="1" smtClean="0">
                <a:solidFill>
                  <a:srgbClr val="00A3A3"/>
                </a:solidFill>
              </a:rPr>
              <a:t>crise</a:t>
            </a:r>
            <a:endParaRPr lang="en-US" sz="3200" dirty="0" smtClean="0">
              <a:solidFill>
                <a:srgbClr val="00A3A3"/>
              </a:solidFill>
            </a:endParaRPr>
          </a:p>
          <a:p>
            <a:pPr lvl="1">
              <a:buFont typeface="Lucida Grande" charset="0"/>
              <a:buNone/>
            </a:pPr>
            <a:endParaRPr lang="fr-FR" sz="2000" i="1" dirty="0" smtClean="0">
              <a:solidFill>
                <a:srgbClr val="3C8C93"/>
              </a:solidFill>
            </a:endParaRPr>
          </a:p>
          <a:p>
            <a:pPr lvl="1">
              <a:buFont typeface="Lucida Grande" charset="0"/>
              <a:buNone/>
            </a:pPr>
            <a:r>
              <a:rPr lang="fr-FR" sz="2000" b="1" i="1" dirty="0" smtClean="0">
                <a:solidFill>
                  <a:srgbClr val="3C8C93"/>
                </a:solidFill>
              </a:rPr>
              <a:t>Pas d</a:t>
            </a:r>
            <a:r>
              <a:rPr lang="fr-FR" altLang="en-GB" sz="2000" b="1" i="1" dirty="0" smtClean="0">
                <a:solidFill>
                  <a:srgbClr val="3C8C93"/>
                </a:solidFill>
              </a:rPr>
              <a:t>’</a:t>
            </a:r>
            <a:r>
              <a:rPr lang="fr-FR" sz="2000" b="1" i="1" dirty="0" smtClean="0">
                <a:solidFill>
                  <a:srgbClr val="3C8C93"/>
                </a:solidFill>
              </a:rPr>
              <a:t>intention, mais à disposition</a:t>
            </a:r>
          </a:p>
          <a:p>
            <a:pPr lvl="1">
              <a:buFont typeface="Lucida Grande" charset="0"/>
              <a:buNone/>
            </a:pPr>
            <a:r>
              <a:rPr lang="fr-FR" sz="2000" b="1" i="1" dirty="0" smtClean="0">
                <a:solidFill>
                  <a:srgbClr val="3C8C93"/>
                </a:solidFill>
              </a:rPr>
              <a:t>A plusieurs pour accrocher</a:t>
            </a:r>
          </a:p>
          <a:p>
            <a:pPr lvl="1">
              <a:buFont typeface="Lucida Grande" charset="0"/>
              <a:buNone/>
            </a:pPr>
            <a:r>
              <a:rPr lang="fr-FR" sz="2000" b="1" i="1" dirty="0" smtClean="0">
                <a:solidFill>
                  <a:srgbClr val="3C8C93"/>
                </a:solidFill>
              </a:rPr>
              <a:t>Saisir l</a:t>
            </a:r>
            <a:r>
              <a:rPr lang="fr-FR" altLang="en-GB" sz="2000" b="1" i="1" dirty="0" smtClean="0">
                <a:solidFill>
                  <a:srgbClr val="3C8C93"/>
                </a:solidFill>
              </a:rPr>
              <a:t>’</a:t>
            </a:r>
            <a:r>
              <a:rPr lang="fr-FR" sz="2000" b="1" i="1" dirty="0" smtClean="0">
                <a:solidFill>
                  <a:srgbClr val="3C8C93"/>
                </a:solidFill>
              </a:rPr>
              <a:t>occasion d</a:t>
            </a:r>
            <a:r>
              <a:rPr lang="fr-FR" altLang="en-GB" sz="2000" b="1" i="1" dirty="0" smtClean="0">
                <a:solidFill>
                  <a:srgbClr val="3C8C93"/>
                </a:solidFill>
              </a:rPr>
              <a:t>’</a:t>
            </a:r>
            <a:r>
              <a:rPr lang="fr-FR" sz="2000" b="1" i="1" dirty="0" smtClean="0">
                <a:solidFill>
                  <a:srgbClr val="3C8C93"/>
                </a:solidFill>
              </a:rPr>
              <a:t>une rencontre</a:t>
            </a:r>
          </a:p>
          <a:p>
            <a:pPr marL="304800" indent="-304800" eaLnBrk="1" hangingPunct="1"/>
            <a:endParaRPr lang="en-US" sz="3200" dirty="0" smtClean="0">
              <a:solidFill>
                <a:srgbClr val="00A3A3"/>
              </a:solidFill>
            </a:endParaRPr>
          </a:p>
        </p:txBody>
      </p:sp>
      <p:pic>
        <p:nvPicPr>
          <p:cNvPr id="9222" name="Picture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4214813"/>
            <a:ext cx="3384550" cy="22320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71600"/>
            <a:ext cx="9144000" cy="5486400"/>
            <a:chOff x="0" y="0"/>
            <a:chExt cx="5760" cy="3456"/>
          </a:xfrm>
        </p:grpSpPr>
        <p:pic>
          <p:nvPicPr>
            <p:cNvPr id="9223" name="Picture 1"/>
            <p:cNvPicPr>
              <a:picLocks noChangeArrowheads="1"/>
            </p:cNvPicPr>
            <p:nvPr/>
          </p:nvPicPr>
          <p:blipFill>
            <a:blip r:embed="rId3"/>
            <a:srcRect t="23332"/>
            <a:stretch>
              <a:fillRect/>
            </a:stretch>
          </p:blipFill>
          <p:spPr bwMode="auto">
            <a:xfrm>
              <a:off x="0" y="143"/>
              <a:ext cx="5760" cy="3313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pic>
          <p:nvPicPr>
            <p:cNvPr id="9224" name="Picture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168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</p:grpSp>
      <p:sp>
        <p:nvSpPr>
          <p:cNvPr id="9219" name="Rectangle 4"/>
          <p:cNvSpPr>
            <a:spLocks/>
          </p:cNvSpPr>
          <p:nvPr/>
        </p:nvSpPr>
        <p:spPr bwMode="auto">
          <a:xfrm>
            <a:off x="4398963" y="6442075"/>
            <a:ext cx="3556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200" b="1">
                <a:solidFill>
                  <a:srgbClr val="B0E9F4"/>
                </a:solidFill>
                <a:latin typeface="Lucida Grande" charset="0"/>
                <a:ea typeface="MS PGothic" pitchFamily="34" charset="-128"/>
                <a:sym typeface="Lucida Grande" charset="0"/>
              </a:rPr>
              <a:t>14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300" b="1" dirty="0" err="1" smtClean="0">
                <a:solidFill>
                  <a:srgbClr val="00A3A3"/>
                </a:solidFill>
              </a:rPr>
              <a:t>Sujets</a:t>
            </a:r>
            <a:r>
              <a:rPr lang="en-US" sz="4300" b="1" dirty="0" smtClean="0">
                <a:solidFill>
                  <a:srgbClr val="00A3A3"/>
                </a:solidFill>
              </a:rPr>
              <a:t> des </a:t>
            </a:r>
            <a:r>
              <a:rPr lang="en-US" sz="4300" b="1" dirty="0" err="1" smtClean="0">
                <a:solidFill>
                  <a:srgbClr val="00A3A3"/>
                </a:solidFill>
              </a:rPr>
              <a:t>personnes</a:t>
            </a:r>
            <a:r>
              <a:rPr lang="en-US" sz="4300" b="1" dirty="0" smtClean="0">
                <a:solidFill>
                  <a:srgbClr val="00A3A3"/>
                </a:solidFill>
              </a:rPr>
              <a:t> </a:t>
            </a:r>
            <a:r>
              <a:rPr lang="en-US" sz="4300" b="1" dirty="0" err="1" smtClean="0">
                <a:solidFill>
                  <a:srgbClr val="00A3A3"/>
                </a:solidFill>
              </a:rPr>
              <a:t>appelant</a:t>
            </a:r>
            <a:endParaRPr lang="en-US" sz="4300" b="1" dirty="0" smtClean="0">
              <a:solidFill>
                <a:srgbClr val="00A3A3"/>
              </a:solidFill>
              <a:ea typeface="ヒラギノ角ゴ ProN W6" charset="-128"/>
            </a:endParaRPr>
          </a:p>
        </p:txBody>
      </p:sp>
      <p:pic>
        <p:nvPicPr>
          <p:cNvPr id="12" name="Espace réservé du contenu 11" descr="Image1.png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42844" y="2928934"/>
            <a:ext cx="4159225" cy="2490699"/>
          </a:xfrm>
        </p:spPr>
      </p:pic>
      <p:pic>
        <p:nvPicPr>
          <p:cNvPr id="13" name="Espace réservé du contenu 12" descr="Image2.png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4429124" y="3071810"/>
            <a:ext cx="4552912" cy="221457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371600"/>
            <a:ext cx="9144000" cy="5486400"/>
            <a:chOff x="0" y="0"/>
            <a:chExt cx="5760" cy="3456"/>
          </a:xfrm>
        </p:grpSpPr>
        <p:pic>
          <p:nvPicPr>
            <p:cNvPr id="9223" name="Picture 1"/>
            <p:cNvPicPr>
              <a:picLocks noChangeArrowheads="1"/>
            </p:cNvPicPr>
            <p:nvPr/>
          </p:nvPicPr>
          <p:blipFill>
            <a:blip r:embed="rId3"/>
            <a:srcRect t="23332"/>
            <a:stretch>
              <a:fillRect/>
            </a:stretch>
          </p:blipFill>
          <p:spPr bwMode="auto">
            <a:xfrm>
              <a:off x="0" y="143"/>
              <a:ext cx="5760" cy="3313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pic>
          <p:nvPicPr>
            <p:cNvPr id="9224" name="Picture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168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</p:grpSp>
      <p:sp>
        <p:nvSpPr>
          <p:cNvPr id="9219" name="Rectangle 4"/>
          <p:cNvSpPr>
            <a:spLocks/>
          </p:cNvSpPr>
          <p:nvPr/>
        </p:nvSpPr>
        <p:spPr bwMode="auto">
          <a:xfrm>
            <a:off x="4398963" y="6442075"/>
            <a:ext cx="3556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sz="1200" b="1">
                <a:solidFill>
                  <a:srgbClr val="B0E9F4"/>
                </a:solidFill>
                <a:latin typeface="Lucida Grande" charset="0"/>
                <a:ea typeface="MS PGothic" pitchFamily="34" charset="-128"/>
                <a:sym typeface="Lucida Grande" charset="0"/>
              </a:rPr>
              <a:t>14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A3A3"/>
                </a:solidFill>
              </a:rPr>
              <a:t>Situations </a:t>
            </a:r>
            <a:r>
              <a:rPr lang="en-US" b="1" dirty="0" err="1" smtClean="0">
                <a:solidFill>
                  <a:srgbClr val="00A3A3"/>
                </a:solidFill>
              </a:rPr>
              <a:t>cliniques</a:t>
            </a:r>
            <a:endParaRPr lang="en-US" b="1" dirty="0" smtClean="0">
              <a:solidFill>
                <a:srgbClr val="00A3A3"/>
              </a:solidFill>
              <a:ea typeface="ヒラギノ角ゴ ProN W6" charset="-128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H" dirty="0" smtClean="0">
                <a:solidFill>
                  <a:srgbClr val="00A3A3"/>
                </a:solidFill>
              </a:rPr>
              <a:t>AS appelle la HAL pour un </a:t>
            </a:r>
            <a:r>
              <a:rPr lang="fr-CH" b="1" dirty="0" smtClean="0">
                <a:solidFill>
                  <a:srgbClr val="00A3A3"/>
                </a:solidFill>
              </a:rPr>
              <a:t>JH, 15 ans</a:t>
            </a:r>
            <a:r>
              <a:rPr lang="fr-CH" dirty="0" smtClean="0">
                <a:solidFill>
                  <a:srgbClr val="00A3A3"/>
                </a:solidFill>
              </a:rPr>
              <a:t>.</a:t>
            </a:r>
          </a:p>
          <a:p>
            <a:r>
              <a:rPr lang="fr-CH" dirty="0" smtClean="0">
                <a:solidFill>
                  <a:srgbClr val="00A3A3"/>
                </a:solidFill>
              </a:rPr>
              <a:t>Le passe au téléphone, </a:t>
            </a:r>
            <a:r>
              <a:rPr lang="fr-CH" dirty="0" err="1" smtClean="0">
                <a:solidFill>
                  <a:srgbClr val="00A3A3"/>
                </a:solidFill>
              </a:rPr>
              <a:t>rdv</a:t>
            </a:r>
            <a:r>
              <a:rPr lang="fr-CH" dirty="0" smtClean="0">
                <a:solidFill>
                  <a:srgbClr val="00A3A3"/>
                </a:solidFill>
              </a:rPr>
              <a:t> fixé au CEPS.</a:t>
            </a:r>
          </a:p>
          <a:p>
            <a:r>
              <a:rPr lang="fr-CH" dirty="0" smtClean="0">
                <a:solidFill>
                  <a:srgbClr val="00A3A3"/>
                </a:solidFill>
              </a:rPr>
              <a:t>Après </a:t>
            </a:r>
            <a:r>
              <a:rPr lang="fr-CH" dirty="0" err="1" smtClean="0">
                <a:solidFill>
                  <a:srgbClr val="00A3A3"/>
                </a:solidFill>
              </a:rPr>
              <a:t>qqs</a:t>
            </a:r>
            <a:r>
              <a:rPr lang="fr-CH" dirty="0" smtClean="0">
                <a:solidFill>
                  <a:srgbClr val="00A3A3"/>
                </a:solidFill>
              </a:rPr>
              <a:t> séances, retour à l’AS.</a:t>
            </a:r>
          </a:p>
          <a:p>
            <a:r>
              <a:rPr lang="fr-CH" dirty="0" smtClean="0">
                <a:solidFill>
                  <a:srgbClr val="00A3A3"/>
                </a:solidFill>
              </a:rPr>
              <a:t>Le CEPS reste à disposition.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b="1" dirty="0" smtClean="0">
                <a:solidFill>
                  <a:srgbClr val="00A3A3"/>
                </a:solidFill>
              </a:rPr>
              <a:t>JF, 22 ans </a:t>
            </a:r>
            <a:r>
              <a:rPr lang="fr-CH" dirty="0" smtClean="0">
                <a:solidFill>
                  <a:srgbClr val="00A3A3"/>
                </a:solidFill>
              </a:rPr>
              <a:t>appelle la HAL en soirée.</a:t>
            </a:r>
          </a:p>
          <a:p>
            <a:r>
              <a:rPr lang="fr-CH" dirty="0" smtClean="0">
                <a:solidFill>
                  <a:srgbClr val="00A3A3"/>
                </a:solidFill>
              </a:rPr>
              <a:t>Le CEPS la rappelle le lendemain.</a:t>
            </a:r>
          </a:p>
          <a:p>
            <a:r>
              <a:rPr lang="fr-CH" dirty="0" err="1" smtClean="0">
                <a:solidFill>
                  <a:srgbClr val="00A3A3"/>
                </a:solidFill>
              </a:rPr>
              <a:t>Rdv</a:t>
            </a:r>
            <a:r>
              <a:rPr lang="fr-CH" dirty="0" smtClean="0">
                <a:solidFill>
                  <a:srgbClr val="00A3A3"/>
                </a:solidFill>
              </a:rPr>
              <a:t> accordé.</a:t>
            </a:r>
          </a:p>
          <a:p>
            <a:r>
              <a:rPr lang="fr-CH" dirty="0" smtClean="0">
                <a:solidFill>
                  <a:srgbClr val="00A3A3"/>
                </a:solidFill>
              </a:rPr>
              <a:t>Absence de la thérapeute, collègue prend des nouvelles par téléphone</a:t>
            </a:r>
            <a:r>
              <a:rPr lang="fr-CH" dirty="0" smtClean="0"/>
              <a:t>.</a:t>
            </a:r>
            <a:endParaRPr lang="fr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Diapositive de titre">
  <a:themeElements>
    <a:clrScheme name="Default - Diapositive de tit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Diapositive de titre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Diapositive de t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re et contenu">
  <a:themeElements>
    <a:clrScheme name="Default - Titre et conten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re et contenu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re et conten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Pages>0</Pages>
  <Words>523</Words>
  <Characters>0</Characters>
  <Application>Microsoft Office PowerPoint</Application>
  <PresentationFormat>Affichage à l'écran (4:3)</PresentationFormat>
  <Lines>0</Lines>
  <Paragraphs>78</Paragraphs>
  <Slides>10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Default - Diapositive de titre</vt:lpstr>
      <vt:lpstr>Default - Titre et contenu</vt:lpstr>
      <vt:lpstr>       HelpAdoLine </vt:lpstr>
      <vt:lpstr>L’Unité de crise</vt:lpstr>
      <vt:lpstr>Mouvement suicidaire à l’adolescence</vt:lpstr>
      <vt:lpstr>Dispositifs d’accueil  à distance et  en présence</vt:lpstr>
      <vt:lpstr>HelpAdoLine</vt:lpstr>
      <vt:lpstr>Sondage des professionnels genevois santé-social</vt:lpstr>
      <vt:lpstr>Constats</vt:lpstr>
      <vt:lpstr>Sujets des personnes appelant</vt:lpstr>
      <vt:lpstr>Situations cliniques</vt:lpstr>
      <vt:lpstr>Une démarche orientée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nathalie schmid nichols</dc:creator>
  <cp:lastModifiedBy>Nathalie Schmid Nichols</cp:lastModifiedBy>
  <cp:revision>85</cp:revision>
  <dcterms:modified xsi:type="dcterms:W3CDTF">2014-10-21T06:36:56Z</dcterms:modified>
</cp:coreProperties>
</file>