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0" r:id="rId2"/>
    <p:sldId id="261" r:id="rId3"/>
    <p:sldId id="267" r:id="rId4"/>
    <p:sldId id="268" r:id="rId5"/>
    <p:sldId id="269" r:id="rId6"/>
    <p:sldId id="270" r:id="rId7"/>
    <p:sldId id="271" r:id="rId8"/>
    <p:sldId id="273" r:id="rId9"/>
    <p:sldId id="274" r:id="rId10"/>
    <p:sldId id="272" r:id="rId11"/>
  </p:sldIdLst>
  <p:sldSz cx="9144000" cy="6858000" type="screen4x3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bschnitt" id="{A6E0E87F-4AC6-0541-B631-A4F5995815AE}">
          <p14:sldIdLst>
            <p14:sldId id="260"/>
            <p14:sldId id="261"/>
            <p14:sldId id="267"/>
            <p14:sldId id="268"/>
            <p14:sldId id="269"/>
            <p14:sldId id="270"/>
            <p14:sldId id="271"/>
            <p14:sldId id="273"/>
            <p14:sldId id="274"/>
            <p14:sldId id="272"/>
          </p14:sldIdLst>
        </p14:section>
        <p14:section name="Abschnitt ohne Titel" id="{5D601A59-95CA-1544-8364-E23479F08CCD}">
          <p14:sldIdLst/>
        </p14:section>
        <p14:section name="Abschnitt ohne Titel" id="{39975044-AD85-154C-B4B8-CCFA38BC3441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DDE1EE"/>
    <a:srgbClr val="364892"/>
    <a:srgbClr val="363E92"/>
    <a:srgbClr val="F79D44"/>
    <a:srgbClr val="E6EAF3"/>
    <a:srgbClr val="EBEEF5"/>
    <a:srgbClr val="ECEFF5"/>
    <a:srgbClr val="E8E9EE"/>
    <a:srgbClr val="CAD1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2" autoAdjust="0"/>
    <p:restoredTop sz="94726" autoAdjust="0"/>
  </p:normalViewPr>
  <p:slideViewPr>
    <p:cSldViewPr snapToGrid="0" snapToObjects="1">
      <p:cViewPr>
        <p:scale>
          <a:sx n="120" d="100"/>
          <a:sy n="120" d="100"/>
        </p:scale>
        <p:origin x="-702" y="6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77" d="100"/>
          <a:sy n="77" d="100"/>
        </p:scale>
        <p:origin x="-3282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5821A2-7907-584E-8190-FAAD270465A4}" type="datetime1">
              <a:rPr lang="de-CH" smtClean="0"/>
              <a:t>21.10.2014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5705B0-2DF1-AD47-B4D7-24E2E8750C01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709634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6DF2B7-6AB3-0547-93C3-53B5C228BEF5}" type="datetime1">
              <a:rPr lang="de-CH" smtClean="0"/>
              <a:t>21.10.2014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DAE922-FF12-694A-B656-1D053C3DC599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4007720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hteck 14"/>
          <p:cNvSpPr/>
          <p:nvPr userDrawn="1"/>
        </p:nvSpPr>
        <p:spPr>
          <a:xfrm>
            <a:off x="0" y="1"/>
            <a:ext cx="9143999" cy="6858000"/>
          </a:xfrm>
          <a:prstGeom prst="rect">
            <a:avLst/>
          </a:prstGeom>
          <a:solidFill>
            <a:srgbClr val="DDE1E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364892"/>
              </a:solidFill>
            </a:endParaRPr>
          </a:p>
        </p:txBody>
      </p:sp>
      <p:sp>
        <p:nvSpPr>
          <p:cNvPr id="17" name="Rechteck 16"/>
          <p:cNvSpPr/>
          <p:nvPr userDrawn="1"/>
        </p:nvSpPr>
        <p:spPr>
          <a:xfrm>
            <a:off x="233263" y="1142575"/>
            <a:ext cx="8676000" cy="5431542"/>
          </a:xfrm>
          <a:prstGeom prst="rect">
            <a:avLst/>
          </a:prstGeom>
          <a:gradFill flip="none" rotWithShape="1">
            <a:gsLst>
              <a:gs pos="18000">
                <a:srgbClr val="364892">
                  <a:alpha val="81000"/>
                </a:srgbClr>
              </a:gs>
              <a:gs pos="83000">
                <a:srgbClr val="4F5E92">
                  <a:alpha val="80000"/>
                </a:srgbClr>
              </a:gs>
            </a:gsLst>
            <a:lin ang="162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Tx/>
              <a:buNone/>
            </a:pPr>
            <a:r>
              <a:rPr lang="de-DE" dirty="0" smtClean="0"/>
              <a:t>        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1468722" y="3266172"/>
            <a:ext cx="7316691" cy="469154"/>
          </a:xfrm>
        </p:spPr>
        <p:txBody>
          <a:bodyPr>
            <a:normAutofit/>
          </a:bodyPr>
          <a:lstStyle>
            <a:lvl1pPr marL="0" indent="0" algn="l">
              <a:buNone/>
              <a:defRPr sz="1700">
                <a:solidFill>
                  <a:schemeClr val="accent1">
                    <a:lumMod val="40000"/>
                    <a:lumOff val="60000"/>
                  </a:schemeClr>
                </a:solidFill>
                <a:latin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 dirty="0" smtClean="0"/>
              <a:t>Anlass inkl. Datum bearbeiten</a:t>
            </a:r>
            <a:endParaRPr lang="de-DE" dirty="0"/>
          </a:p>
        </p:txBody>
      </p:sp>
      <p:sp>
        <p:nvSpPr>
          <p:cNvPr id="30" name="Textplatzhalter 29"/>
          <p:cNvSpPr>
            <a:spLocks noGrp="1"/>
          </p:cNvSpPr>
          <p:nvPr>
            <p:ph type="body" sz="quarter" idx="13" hasCustomPrompt="1"/>
          </p:nvPr>
        </p:nvSpPr>
        <p:spPr>
          <a:xfrm>
            <a:off x="1476194" y="4258236"/>
            <a:ext cx="7309219" cy="455706"/>
          </a:xfrm>
        </p:spPr>
        <p:txBody>
          <a:bodyPr anchor="b" anchorCtr="0">
            <a:normAutofit/>
          </a:bodyPr>
          <a:lstStyle>
            <a:lvl1pPr marL="0" indent="0">
              <a:buFontTx/>
              <a:buNone/>
              <a:defRPr sz="2200" b="1" i="0">
                <a:solidFill>
                  <a:schemeClr val="bg1"/>
                </a:solidFill>
                <a:latin typeface="Arial"/>
              </a:defRPr>
            </a:lvl1pPr>
          </a:lstStyle>
          <a:p>
            <a:pPr lvl="0"/>
            <a:r>
              <a:rPr lang="de-CH" dirty="0" smtClean="0"/>
              <a:t>Referent/In bearbeiten</a:t>
            </a:r>
            <a:endParaRPr lang="de-DE" dirty="0"/>
          </a:p>
        </p:txBody>
      </p:sp>
      <p:sp>
        <p:nvSpPr>
          <p:cNvPr id="31" name="Titel 30"/>
          <p:cNvSpPr>
            <a:spLocks noGrp="1"/>
          </p:cNvSpPr>
          <p:nvPr>
            <p:ph type="title" hasCustomPrompt="1"/>
          </p:nvPr>
        </p:nvSpPr>
        <p:spPr>
          <a:xfrm>
            <a:off x="1461253" y="1942744"/>
            <a:ext cx="7324160" cy="1142631"/>
          </a:xfrm>
        </p:spPr>
        <p:txBody>
          <a:bodyPr anchor="t" anchorCtr="0">
            <a:normAutofit/>
          </a:bodyPr>
          <a:lstStyle>
            <a:lvl1pPr marL="0">
              <a:lnSpc>
                <a:spcPts val="3800"/>
              </a:lnSpc>
              <a:defRPr sz="2900">
                <a:solidFill>
                  <a:schemeClr val="bg1"/>
                </a:solidFill>
              </a:defRPr>
            </a:lvl1pPr>
          </a:lstStyle>
          <a:p>
            <a:r>
              <a:rPr lang="de-CH" dirty="0" smtClean="0"/>
              <a:t>Referatstitel bearbeiten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7" hasCustomPrompt="1"/>
          </p:nvPr>
        </p:nvSpPr>
        <p:spPr>
          <a:xfrm>
            <a:off x="1476376" y="4788207"/>
            <a:ext cx="7309038" cy="366501"/>
          </a:xfrm>
        </p:spPr>
        <p:txBody>
          <a:bodyPr>
            <a:noAutofit/>
          </a:bodyPr>
          <a:lstStyle>
            <a:lvl1pPr marL="0" indent="0">
              <a:lnSpc>
                <a:spcPts val="1300"/>
              </a:lnSpc>
              <a:buFontTx/>
              <a:buNone/>
              <a:defRPr sz="1500" baseline="0">
                <a:solidFill>
                  <a:schemeClr val="accent1">
                    <a:lumMod val="40000"/>
                    <a:lumOff val="60000"/>
                  </a:schemeClr>
                </a:solidFill>
                <a:latin typeface="Arial"/>
              </a:defRPr>
            </a:lvl1pPr>
          </a:lstStyle>
          <a:p>
            <a:pPr lvl="0"/>
            <a:r>
              <a:rPr lang="de-CH" dirty="0" smtClean="0"/>
              <a:t>Funktion Referent/In bearbeiten</a:t>
            </a:r>
            <a:endParaRPr lang="de-DE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8" hasCustomPrompt="1"/>
          </p:nvPr>
        </p:nvSpPr>
        <p:spPr>
          <a:xfrm>
            <a:off x="1476194" y="5835191"/>
            <a:ext cx="7114785" cy="372875"/>
          </a:xfrm>
        </p:spPr>
        <p:txBody>
          <a:bodyPr>
            <a:noAutofit/>
          </a:bodyPr>
          <a:lstStyle>
            <a:lvl1pPr marL="0" indent="0" algn="r">
              <a:buFontTx/>
              <a:buNone/>
              <a:defRPr sz="1500" baseline="0">
                <a:solidFill>
                  <a:schemeClr val="bg1"/>
                </a:solidFill>
                <a:latin typeface="Arial"/>
              </a:defRPr>
            </a:lvl1pPr>
          </a:lstStyle>
          <a:p>
            <a:pPr lvl="0"/>
            <a:r>
              <a:rPr lang="de-CH" dirty="0" smtClean="0"/>
              <a:t>Weitere Zeile bearbeiten</a:t>
            </a:r>
            <a:endParaRPr lang="de-DE" dirty="0"/>
          </a:p>
        </p:txBody>
      </p:sp>
      <p:sp>
        <p:nvSpPr>
          <p:cNvPr id="9" name="Datumsplatzhalter 3"/>
          <p:cNvSpPr>
            <a:spLocks noGrp="1"/>
          </p:cNvSpPr>
          <p:nvPr>
            <p:ph type="dt" sz="half" idx="2"/>
          </p:nvPr>
        </p:nvSpPr>
        <p:spPr>
          <a:xfrm>
            <a:off x="130860" y="6515092"/>
            <a:ext cx="143221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2">
                    <a:lumMod val="75000"/>
                  </a:schemeClr>
                </a:solidFill>
                <a:latin typeface="Arial"/>
              </a:defRPr>
            </a:lvl1pPr>
          </a:lstStyle>
          <a:p>
            <a:r>
              <a:rPr lang="de-DE" smtClean="0"/>
              <a:t>36.1 / DS</a:t>
            </a:r>
            <a:endParaRPr lang="de-DE" dirty="0"/>
          </a:p>
        </p:txBody>
      </p:sp>
      <p:sp>
        <p:nvSpPr>
          <p:cNvPr id="10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563078" y="6515092"/>
            <a:ext cx="66923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2">
                    <a:lumMod val="75000"/>
                  </a:schemeClr>
                </a:solidFill>
                <a:latin typeface="Arial"/>
              </a:defRPr>
            </a:lvl1pPr>
          </a:lstStyle>
          <a:p>
            <a:r>
              <a:rPr lang="de-DE" smtClean="0"/>
              <a:t>Fachtreffen Psychische Gesundheit, 23.10.2014</a:t>
            </a:r>
            <a:endParaRPr lang="de-DE" dirty="0"/>
          </a:p>
        </p:txBody>
      </p:sp>
      <p:sp>
        <p:nvSpPr>
          <p:cNvPr id="11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255402" y="6515092"/>
            <a:ext cx="7577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2">
                    <a:lumMod val="75000"/>
                  </a:schemeClr>
                </a:solidFill>
                <a:latin typeface="Arial"/>
              </a:defRPr>
            </a:lvl1pPr>
          </a:lstStyle>
          <a:p>
            <a:fld id="{BC8DB048-6673-6A4C-A633-2541EE6C7872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2" name="Rechteck 11"/>
          <p:cNvSpPr/>
          <p:nvPr userDrawn="1"/>
        </p:nvSpPr>
        <p:spPr>
          <a:xfrm>
            <a:off x="233263" y="0"/>
            <a:ext cx="8676000" cy="99857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hteck 13"/>
          <p:cNvSpPr/>
          <p:nvPr userDrawn="1"/>
        </p:nvSpPr>
        <p:spPr>
          <a:xfrm>
            <a:off x="233263" y="0"/>
            <a:ext cx="8676000" cy="998575"/>
          </a:xfrm>
          <a:prstGeom prst="rect">
            <a:avLst/>
          </a:prstGeom>
          <a:gradFill flip="none" rotWithShape="1">
            <a:gsLst>
              <a:gs pos="42000">
                <a:srgbClr val="364892">
                  <a:alpha val="15000"/>
                </a:srgbClr>
              </a:gs>
              <a:gs pos="100000">
                <a:srgbClr val="4F5E92">
                  <a:alpha val="55000"/>
                </a:srgbClr>
              </a:gs>
            </a:gsLst>
            <a:lin ang="648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13" name="gdk_logo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200" y="322482"/>
            <a:ext cx="4640741" cy="504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4609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1 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8" name="Textplatzhalter 2"/>
          <p:cNvSpPr>
            <a:spLocks noGrp="1"/>
          </p:cNvSpPr>
          <p:nvPr>
            <p:ph idx="1"/>
          </p:nvPr>
        </p:nvSpPr>
        <p:spPr>
          <a:xfrm>
            <a:off x="862920" y="1997413"/>
            <a:ext cx="7833471" cy="439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11" name="Datumsplatzhalter 10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de-DE" smtClean="0"/>
              <a:t>36.1 / DS</a:t>
            </a:r>
            <a:endParaRPr lang="de-DE" dirty="0"/>
          </a:p>
        </p:txBody>
      </p:sp>
      <p:sp>
        <p:nvSpPr>
          <p:cNvPr id="12" name="Fußzeilenplatzhalter 11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e-DE" smtClean="0"/>
              <a:t>Fachtreffen Psychische Gesundheit, 23.10.2014</a:t>
            </a:r>
            <a:endParaRPr lang="de-DE" dirty="0"/>
          </a:p>
        </p:txBody>
      </p:sp>
      <p:sp>
        <p:nvSpPr>
          <p:cNvPr id="13" name="Foliennummernplatzhalter 1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C8DB048-6673-6A4C-A633-2541EE6C7872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853789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mit Untertitel und Inhalt 1 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79D44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8" name="Textplatzhalter 2"/>
          <p:cNvSpPr>
            <a:spLocks noGrp="1"/>
          </p:cNvSpPr>
          <p:nvPr>
            <p:ph idx="1"/>
          </p:nvPr>
        </p:nvSpPr>
        <p:spPr>
          <a:xfrm>
            <a:off x="862920" y="1997414"/>
            <a:ext cx="7833471" cy="19107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11" name="Datumsplatzhalter 10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de-DE" smtClean="0"/>
              <a:t>36.1 / DS</a:t>
            </a:r>
            <a:endParaRPr lang="de-DE" dirty="0"/>
          </a:p>
        </p:txBody>
      </p:sp>
      <p:sp>
        <p:nvSpPr>
          <p:cNvPr id="12" name="Fußzeilenplatzhalter 11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e-DE" smtClean="0"/>
              <a:t>Fachtreffen Psychische Gesundheit, 23.10.2014</a:t>
            </a:r>
            <a:endParaRPr lang="de-DE" dirty="0"/>
          </a:p>
        </p:txBody>
      </p:sp>
      <p:sp>
        <p:nvSpPr>
          <p:cNvPr id="13" name="Foliennummernplatzhalter 1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C8DB048-6673-6A4C-A633-2541EE6C7872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9" name="Textplatzhalter 2"/>
          <p:cNvSpPr>
            <a:spLocks noGrp="1"/>
          </p:cNvSpPr>
          <p:nvPr>
            <p:ph idx="17"/>
          </p:nvPr>
        </p:nvSpPr>
        <p:spPr>
          <a:xfrm>
            <a:off x="862921" y="4463683"/>
            <a:ext cx="7833471" cy="192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10" name="Textplatzhalter 2"/>
          <p:cNvSpPr>
            <a:spLocks noGrp="1"/>
          </p:cNvSpPr>
          <p:nvPr>
            <p:ph idx="18" hasCustomPrompt="1"/>
          </p:nvPr>
        </p:nvSpPr>
        <p:spPr>
          <a:xfrm>
            <a:off x="844780" y="4021843"/>
            <a:ext cx="7833471" cy="3959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sz="2000" b="1" baseline="0">
                <a:solidFill>
                  <a:srgbClr val="F79D44"/>
                </a:solidFill>
                <a:latin typeface="Arial"/>
                <a:cs typeface="Arial"/>
              </a:defRPr>
            </a:lvl1pPr>
          </a:lstStyle>
          <a:p>
            <a:r>
              <a:rPr lang="de-DE" dirty="0" smtClean="0"/>
              <a:t>Untertitelformat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27298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2 Spal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36.1 / DS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Fachtreffen Psychische Gesundheit, 23.10.2014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DB048-6673-6A4C-A633-2541EE6C7872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1" name="Textplatzhalter 2"/>
          <p:cNvSpPr>
            <a:spLocks noGrp="1"/>
          </p:cNvSpPr>
          <p:nvPr>
            <p:ph idx="1" hasCustomPrompt="1"/>
          </p:nvPr>
        </p:nvSpPr>
        <p:spPr>
          <a:xfrm>
            <a:off x="862920" y="1997414"/>
            <a:ext cx="3828609" cy="439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baseline="0"/>
            </a:lvl1pPr>
          </a:lstStyle>
          <a:p>
            <a:pPr lvl="0"/>
            <a:r>
              <a:rPr lang="de-CH" dirty="0" smtClean="0"/>
              <a:t>Text bearbeiten oder Inhalt durch klicken hinzufügen</a:t>
            </a:r>
            <a:endParaRPr lang="de-DE" dirty="0"/>
          </a:p>
        </p:txBody>
      </p:sp>
      <p:sp>
        <p:nvSpPr>
          <p:cNvPr id="13" name="Textplatzhalter 2"/>
          <p:cNvSpPr>
            <a:spLocks noGrp="1"/>
          </p:cNvSpPr>
          <p:nvPr>
            <p:ph idx="13" hasCustomPrompt="1"/>
          </p:nvPr>
        </p:nvSpPr>
        <p:spPr>
          <a:xfrm>
            <a:off x="4866342" y="1997414"/>
            <a:ext cx="3828609" cy="439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CH" dirty="0" smtClean="0"/>
              <a:t>Text bearbeiten oder Inhalt durch klicken hinzufügen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47037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1 Spalte ohne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36.1 / DS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Fachtreffen Psychische Gesundheit, 23.10.2014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DB048-6673-6A4C-A633-2541EE6C7872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6" name="Textplatzhalter 2"/>
          <p:cNvSpPr>
            <a:spLocks noGrp="1"/>
          </p:cNvSpPr>
          <p:nvPr>
            <p:ph idx="1" hasCustomPrompt="1"/>
          </p:nvPr>
        </p:nvSpPr>
        <p:spPr>
          <a:xfrm>
            <a:off x="862920" y="1424500"/>
            <a:ext cx="7833471" cy="495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CH" dirty="0" smtClean="0"/>
              <a:t>Text bearbeiten oder Inhalt durch klicken hinzufügen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87671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2 Spalten ohne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36.1 / DS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Fachtreffen Psychische Gesundheit, 23.10.2014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DB048-6673-6A4C-A633-2541EE6C7872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6" name="Textplatzhalter 2"/>
          <p:cNvSpPr>
            <a:spLocks noGrp="1"/>
          </p:cNvSpPr>
          <p:nvPr>
            <p:ph idx="1" hasCustomPrompt="1"/>
          </p:nvPr>
        </p:nvSpPr>
        <p:spPr>
          <a:xfrm>
            <a:off x="862920" y="1424214"/>
            <a:ext cx="3828609" cy="49407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baseline="0"/>
            </a:lvl1pPr>
          </a:lstStyle>
          <a:p>
            <a:pPr lvl="0"/>
            <a:r>
              <a:rPr lang="de-CH" dirty="0" smtClean="0"/>
              <a:t>Text bearbeiten oder Inhalt durch klicken hinzufügen</a:t>
            </a:r>
            <a:endParaRPr lang="de-DE" dirty="0"/>
          </a:p>
        </p:txBody>
      </p:sp>
      <p:sp>
        <p:nvSpPr>
          <p:cNvPr id="7" name="Textplatzhalter 2"/>
          <p:cNvSpPr>
            <a:spLocks noGrp="1"/>
          </p:cNvSpPr>
          <p:nvPr>
            <p:ph idx="13" hasCustomPrompt="1"/>
          </p:nvPr>
        </p:nvSpPr>
        <p:spPr>
          <a:xfrm>
            <a:off x="4866342" y="1424214"/>
            <a:ext cx="3828609" cy="49407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CH" dirty="0" smtClean="0"/>
              <a:t>Text bearbeiten oder Inhalt durch klicken hinzufügen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41639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/>
        </p:nvSpPr>
        <p:spPr>
          <a:xfrm>
            <a:off x="0" y="1"/>
            <a:ext cx="9143999" cy="6858000"/>
          </a:xfrm>
          <a:prstGeom prst="rect">
            <a:avLst/>
          </a:prstGeom>
          <a:solidFill>
            <a:srgbClr val="DDE1E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364892"/>
              </a:solidFill>
            </a:endParaRPr>
          </a:p>
        </p:txBody>
      </p:sp>
      <p:sp>
        <p:nvSpPr>
          <p:cNvPr id="14" name="Rechteck 13"/>
          <p:cNvSpPr/>
          <p:nvPr/>
        </p:nvSpPr>
        <p:spPr>
          <a:xfrm>
            <a:off x="233263" y="998575"/>
            <a:ext cx="8676000" cy="557554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25400" dir="2700000" algn="tl" rotWithShape="0">
              <a:srgbClr val="364892">
                <a:alpha val="2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8" name="Rechteck 7"/>
          <p:cNvSpPr/>
          <p:nvPr/>
        </p:nvSpPr>
        <p:spPr>
          <a:xfrm>
            <a:off x="233263" y="1"/>
            <a:ext cx="8676000" cy="113464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9" name="Rechteck 8"/>
          <p:cNvSpPr/>
          <p:nvPr/>
        </p:nvSpPr>
        <p:spPr>
          <a:xfrm>
            <a:off x="233263" y="0"/>
            <a:ext cx="8676000" cy="1134640"/>
          </a:xfrm>
          <a:prstGeom prst="rect">
            <a:avLst/>
          </a:prstGeom>
          <a:gradFill flip="none" rotWithShape="1">
            <a:gsLst>
              <a:gs pos="42000">
                <a:srgbClr val="364892">
                  <a:alpha val="15000"/>
                </a:srgbClr>
              </a:gs>
              <a:gs pos="100000">
                <a:srgbClr val="4F5E92">
                  <a:alpha val="55000"/>
                </a:srgbClr>
              </a:gs>
            </a:gsLst>
            <a:lin ang="648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1" name="Rechteck 10"/>
          <p:cNvSpPr/>
          <p:nvPr/>
        </p:nvSpPr>
        <p:spPr>
          <a:xfrm>
            <a:off x="233263" y="998575"/>
            <a:ext cx="8676000" cy="144000"/>
          </a:xfrm>
          <a:prstGeom prst="rect">
            <a:avLst/>
          </a:prstGeom>
          <a:gradFill flip="none" rotWithShape="1">
            <a:gsLst>
              <a:gs pos="18000">
                <a:srgbClr val="364892"/>
              </a:gs>
              <a:gs pos="83000">
                <a:srgbClr val="4F5E92">
                  <a:alpha val="76000"/>
                </a:srgbClr>
              </a:gs>
            </a:gsLst>
            <a:lin ang="16200000" scaled="0"/>
            <a:tileRect/>
          </a:gradFill>
          <a:ln>
            <a:noFill/>
          </a:ln>
          <a:effectLst>
            <a:outerShdw blurRad="57150" dist="38100" dir="5400000" algn="t" rotWithShape="0">
              <a:srgbClr val="364892">
                <a:alpha val="3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44778" y="1424499"/>
            <a:ext cx="7833472" cy="5232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CH" dirty="0" smtClean="0"/>
              <a:t>Mastertitelformat bearbeiten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139931" y="6515092"/>
            <a:ext cx="143221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2">
                    <a:lumMod val="75000"/>
                  </a:schemeClr>
                </a:solidFill>
                <a:latin typeface="Arial"/>
              </a:defRPr>
            </a:lvl1pPr>
          </a:lstStyle>
          <a:p>
            <a:r>
              <a:rPr lang="de-DE" smtClean="0"/>
              <a:t>36.1 / DS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563078" y="6515092"/>
            <a:ext cx="66923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2">
                    <a:lumMod val="75000"/>
                  </a:schemeClr>
                </a:solidFill>
                <a:latin typeface="Arial"/>
              </a:defRPr>
            </a:lvl1pPr>
          </a:lstStyle>
          <a:p>
            <a:r>
              <a:rPr lang="de-DE" smtClean="0"/>
              <a:t>Fachtreffen Psychische Gesundheit, 23.10.2014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255402" y="6515092"/>
            <a:ext cx="7577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2">
                    <a:lumMod val="75000"/>
                  </a:schemeClr>
                </a:solidFill>
                <a:latin typeface="Arial"/>
              </a:defRPr>
            </a:lvl1pPr>
          </a:lstStyle>
          <a:p>
            <a:fld id="{BC8DB048-6673-6A4C-A633-2541EE6C7872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12" name="gdk_logo.eps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200" y="322482"/>
            <a:ext cx="4640741" cy="504849"/>
          </a:xfrm>
          <a:prstGeom prst="rect">
            <a:avLst/>
          </a:prstGeom>
        </p:spPr>
      </p:pic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65309" y="1997414"/>
            <a:ext cx="7831084" cy="4361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CH" dirty="0" smtClean="0"/>
              <a:t>Mastertextformat bearbeiten</a:t>
            </a:r>
          </a:p>
          <a:p>
            <a:pPr lvl="1"/>
            <a:r>
              <a:rPr lang="de-CH" dirty="0" smtClean="0"/>
              <a:t>Zweite Ebene</a:t>
            </a:r>
          </a:p>
          <a:p>
            <a:pPr lvl="2"/>
            <a:r>
              <a:rPr lang="de-CH" dirty="0" smtClean="0"/>
              <a:t>Dritte Ebene</a:t>
            </a:r>
          </a:p>
          <a:p>
            <a:pPr lvl="3"/>
            <a:r>
              <a:rPr lang="de-CH" dirty="0" smtClean="0"/>
              <a:t>Vierte Ebene</a:t>
            </a:r>
          </a:p>
          <a:p>
            <a:pPr lvl="4"/>
            <a:r>
              <a:rPr lang="de-CH" dirty="0" smtClean="0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57594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51" r:id="rId4"/>
    <p:sldLayoutId id="2147483652" r:id="rId5"/>
    <p:sldLayoutId id="2147483653" r:id="rId6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2900" b="1" i="0" kern="1200">
          <a:solidFill>
            <a:srgbClr val="F79D44"/>
          </a:solidFill>
          <a:latin typeface="Arial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lnSpc>
          <a:spcPts val="2100"/>
        </a:lnSpc>
        <a:spcBef>
          <a:spcPts val="800"/>
        </a:spcBef>
        <a:buFont typeface="Arial"/>
        <a:buChar char="•"/>
        <a:defRPr sz="1800" b="0" i="0" kern="1200">
          <a:solidFill>
            <a:schemeClr val="tx2">
              <a:lumMod val="75000"/>
            </a:schemeClr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lnSpc>
          <a:spcPts val="2100"/>
        </a:lnSpc>
        <a:spcBef>
          <a:spcPts val="800"/>
        </a:spcBef>
        <a:buFont typeface="Arial"/>
        <a:buChar char="–"/>
        <a:defRPr sz="1800" b="0" i="0" kern="1200">
          <a:solidFill>
            <a:schemeClr val="tx2">
              <a:lumMod val="75000"/>
            </a:schemeClr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lnSpc>
          <a:spcPts val="2100"/>
        </a:lnSpc>
        <a:spcBef>
          <a:spcPts val="800"/>
        </a:spcBef>
        <a:buFont typeface="Arial"/>
        <a:buChar char="•"/>
        <a:defRPr sz="1800" b="0" i="0" kern="1200">
          <a:solidFill>
            <a:schemeClr val="tx2">
              <a:lumMod val="75000"/>
            </a:schemeClr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lnSpc>
          <a:spcPts val="2100"/>
        </a:lnSpc>
        <a:spcBef>
          <a:spcPts val="800"/>
        </a:spcBef>
        <a:buFont typeface="Arial"/>
        <a:buChar char="–"/>
        <a:defRPr sz="1800" b="0" i="0" kern="1200">
          <a:solidFill>
            <a:schemeClr val="tx2">
              <a:lumMod val="75000"/>
            </a:schemeClr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lnSpc>
          <a:spcPts val="2100"/>
        </a:lnSpc>
        <a:spcBef>
          <a:spcPts val="800"/>
        </a:spcBef>
        <a:buFont typeface="Arial"/>
        <a:buChar char="»"/>
        <a:defRPr sz="1800" b="0" i="0" kern="1200">
          <a:solidFill>
            <a:schemeClr val="tx2">
              <a:lumMod val="75000"/>
            </a:schemeClr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tertitel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de-DE" dirty="0" smtClean="0"/>
              <a:t>Fachtreffen kantonale Verantwortliche für psychische Gesundheit, 23.10.2014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1476194" y="4347635"/>
            <a:ext cx="7309219" cy="433541"/>
          </a:xfrm>
        </p:spPr>
        <p:txBody>
          <a:bodyPr>
            <a:normAutofit/>
          </a:bodyPr>
          <a:lstStyle/>
          <a:p>
            <a:r>
              <a:rPr lang="de-DE" dirty="0" smtClean="0"/>
              <a:t>Daniela Schibli</a:t>
            </a:r>
            <a:endParaRPr lang="de-DE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Dialog-Projekt Psychische Gesundheit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de-DE" dirty="0" smtClean="0"/>
              <a:t>Projektleiterin GDK</a:t>
            </a:r>
            <a:endParaRPr lang="de-DE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de-DE" dirty="0" smtClean="0"/>
              <a:t>Gesundheitsdirektorenkonferenz GDK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10439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44778" y="3205591"/>
            <a:ext cx="7833472" cy="778012"/>
          </a:xfrm>
        </p:spPr>
        <p:txBody>
          <a:bodyPr>
            <a:normAutofit/>
          </a:bodyPr>
          <a:lstStyle/>
          <a:p>
            <a:pPr algn="ctr"/>
            <a:r>
              <a:rPr lang="de-DE" dirty="0" smtClean="0"/>
              <a:t>Besten Dank für Ihre Aufmerksamkeit</a:t>
            </a:r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de-DE" smtClean="0"/>
              <a:t>36.1 / DS</a:t>
            </a:r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e-DE" smtClean="0"/>
              <a:t>Fachtreffen Psychische Gesundheit, 23.10.2014</a:t>
            </a: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C8DB048-6673-6A4C-A633-2541EE6C7872}" type="slidenum">
              <a:rPr lang="de-DE" smtClean="0"/>
              <a:pPr/>
              <a:t>10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32791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Ausgangslage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Beschluss Dialog Nationale Gesundheitspolitik Ende 2013: Die Arbeiten zur Stärkung und verbesserten Koordination von Gesundheitsförderung, Prävention und Früherkennung sollen mit zwei Projekten angegangen werden: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DE" dirty="0"/>
              <a:t>Bis Ende 2014: Bericht zur psychischen Gesundheit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DE" dirty="0" smtClean="0"/>
              <a:t>Bis Ende 2016: Strategie zur Prävention nichtübertragbarer Krankheiten (NCD)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 smtClean="0"/>
              <a:t>Postulat </a:t>
            </a:r>
            <a:r>
              <a:rPr lang="de-DE" dirty="0" smtClean="0"/>
              <a:t>13.3370 der </a:t>
            </a:r>
            <a:r>
              <a:rPr lang="de-DE" dirty="0" smtClean="0"/>
              <a:t>Kommission für soziale Sicherheit und Gesundheit des Ständerates „Beabsichtigte </a:t>
            </a:r>
            <a:r>
              <a:rPr lang="de-DE" dirty="0" err="1" smtClean="0"/>
              <a:t>Massnahmen</a:t>
            </a:r>
            <a:r>
              <a:rPr lang="de-DE" dirty="0" smtClean="0"/>
              <a:t> zur psychischen Gesundheit in der Schweiz“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de-DE" smtClean="0"/>
              <a:t>36.1 / DS</a:t>
            </a:r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e-DE" smtClean="0"/>
              <a:t>Fachtreffen Psychische Gesundheit, 23.10.2014</a:t>
            </a: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C8DB048-6673-6A4C-A633-2541EE6C7872}" type="slidenum">
              <a:rPr lang="de-DE" smtClean="0"/>
              <a:pPr/>
              <a:t>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58927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44778" y="1575574"/>
            <a:ext cx="7833472" cy="778012"/>
          </a:xfrm>
        </p:spPr>
        <p:txBody>
          <a:bodyPr>
            <a:normAutofit fontScale="90000"/>
          </a:bodyPr>
          <a:lstStyle/>
          <a:p>
            <a:r>
              <a:rPr lang="de-DE" dirty="0" smtClean="0"/>
              <a:t>Abgrenzung zu anderen parlamentarischen Aufträgen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44778" y="2673274"/>
            <a:ext cx="7833471" cy="4392000"/>
          </a:xfrm>
        </p:spPr>
        <p:txBody>
          <a:bodyPr>
            <a:normAutofit/>
          </a:bodyPr>
          <a:lstStyle/>
          <a:p>
            <a:r>
              <a:rPr lang="de-DE" dirty="0" smtClean="0"/>
              <a:t>Postulat </a:t>
            </a:r>
            <a:r>
              <a:rPr lang="de-DE" dirty="0" err="1" smtClean="0"/>
              <a:t>Stähelin</a:t>
            </a:r>
            <a:r>
              <a:rPr lang="de-DE" dirty="0" smtClean="0"/>
              <a:t> (10.3255) „Zukunft der Psychiatrie“</a:t>
            </a:r>
          </a:p>
          <a:p>
            <a:r>
              <a:rPr lang="de-DE" dirty="0" smtClean="0"/>
              <a:t>Motion Ingold (11.3973) „Suizidprävention. Handlungsspielraum wirkungsvoller nutzen“</a:t>
            </a:r>
          </a:p>
          <a:p>
            <a:r>
              <a:rPr lang="de-DE" dirty="0" smtClean="0"/>
              <a:t>Postulat Ingold (14.3191) „Erwerbsintegration von psychisch Kranken“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de-DE" smtClean="0"/>
              <a:t>36.1 / DS</a:t>
            </a:r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e-DE" smtClean="0"/>
              <a:t>Fachtreffen Psychische Gesundheit, 23.10.2014</a:t>
            </a: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C8DB048-6673-6A4C-A633-2541EE6C7872}" type="slidenum">
              <a:rPr lang="de-DE" smtClean="0"/>
              <a:pPr/>
              <a:t>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79203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44778" y="1575574"/>
            <a:ext cx="7833472" cy="778012"/>
          </a:xfrm>
        </p:spPr>
        <p:txBody>
          <a:bodyPr>
            <a:normAutofit fontScale="90000"/>
          </a:bodyPr>
          <a:lstStyle/>
          <a:p>
            <a:r>
              <a:rPr lang="de-DE" dirty="0" smtClean="0"/>
              <a:t>Fokus des Berichts Psychische Gesundheit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44778" y="2673274"/>
            <a:ext cx="7833471" cy="4392000"/>
          </a:xfrm>
        </p:spPr>
        <p:txBody>
          <a:bodyPr>
            <a:normAutofit/>
          </a:bodyPr>
          <a:lstStyle/>
          <a:p>
            <a:r>
              <a:rPr lang="de-DE" dirty="0" smtClean="0"/>
              <a:t>Aufrechterhaltung und Förderung der psychischen Gesundheit</a:t>
            </a:r>
          </a:p>
          <a:p>
            <a:r>
              <a:rPr lang="de-DE" dirty="0" smtClean="0"/>
              <a:t>Prävention und Früherkennung psychischer Erkrankungen</a:t>
            </a:r>
          </a:p>
          <a:p>
            <a:r>
              <a:rPr lang="de-DE" dirty="0" smtClean="0"/>
              <a:t>Schnittstellen zur Versorgung und Betreuung von Personen mit psychischen Krankheiten (inkl. Angehörige)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de-DE" smtClean="0"/>
              <a:t>36.1 / DS</a:t>
            </a:r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e-DE" smtClean="0"/>
              <a:t>Fachtreffen Psychische Gesundheit, 23.10.2014</a:t>
            </a: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C8DB048-6673-6A4C-A633-2541EE6C7872}" type="slidenum">
              <a:rPr lang="de-DE" smtClean="0"/>
              <a:pPr/>
              <a:t>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9258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44778" y="1575574"/>
            <a:ext cx="7833472" cy="778012"/>
          </a:xfrm>
        </p:spPr>
        <p:txBody>
          <a:bodyPr>
            <a:normAutofit/>
          </a:bodyPr>
          <a:lstStyle/>
          <a:p>
            <a:r>
              <a:rPr lang="de-DE" sz="2200" dirty="0" smtClean="0"/>
              <a:t>Projektorganisation</a:t>
            </a:r>
            <a:endParaRPr lang="de-DE" sz="2200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de-DE" smtClean="0"/>
              <a:t>36.1 / DS</a:t>
            </a:r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e-DE" smtClean="0"/>
              <a:t>Fachtreffen Psychische Gesundheit, 23.10.2014</a:t>
            </a: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C8DB048-6673-6A4C-A633-2541EE6C7872}" type="slidenum">
              <a:rPr lang="de-DE" smtClean="0"/>
              <a:pPr/>
              <a:t>5</a:t>
            </a:fld>
            <a:endParaRPr lang="de-DE" dirty="0"/>
          </a:p>
        </p:txBody>
      </p:sp>
      <p:pic>
        <p:nvPicPr>
          <p:cNvPr id="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b="9585"/>
          <a:stretch>
            <a:fillRect/>
          </a:stretch>
        </p:blipFill>
        <p:spPr bwMode="auto">
          <a:xfrm>
            <a:off x="3672450" y="1894123"/>
            <a:ext cx="4763883" cy="4581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feld 8"/>
          <p:cNvSpPr txBox="1"/>
          <p:nvPr/>
        </p:nvSpPr>
        <p:spPr>
          <a:xfrm>
            <a:off x="5522825" y="4063080"/>
            <a:ext cx="2166085" cy="246221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de-CH" sz="1000" b="1" dirty="0" smtClean="0">
                <a:solidFill>
                  <a:schemeClr val="bg1"/>
                </a:solidFill>
              </a:rPr>
              <a:t>Dialogprojekt Psychische Gesundheit</a:t>
            </a:r>
          </a:p>
        </p:txBody>
      </p:sp>
    </p:spTree>
    <p:extLst>
      <p:ext uri="{BB962C8B-B14F-4D97-AF65-F5344CB8AC3E}">
        <p14:creationId xmlns:p14="http://schemas.microsoft.com/office/powerpoint/2010/main" val="3227343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44778" y="1575574"/>
            <a:ext cx="7833472" cy="778012"/>
          </a:xfrm>
        </p:spPr>
        <p:txBody>
          <a:bodyPr>
            <a:normAutofit/>
          </a:bodyPr>
          <a:lstStyle/>
          <a:p>
            <a:r>
              <a:rPr lang="de-DE" dirty="0" smtClean="0"/>
              <a:t>Stand der 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44778" y="2673274"/>
            <a:ext cx="7833471" cy="3425376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de-DE" dirty="0" smtClean="0"/>
              <a:t>Bericht liegt im Entwurf vor</a:t>
            </a:r>
          </a:p>
          <a:p>
            <a:pPr>
              <a:buFontTx/>
              <a:buChar char="-"/>
            </a:pPr>
            <a:r>
              <a:rPr lang="de-DE" dirty="0" smtClean="0"/>
              <a:t>Heute (23. Okt. 2014) entscheidet der Vorstand der GDK, ob der Bericht in der jetzigen Form vom Dialog Nationale Gesundheitspolitik im November 2014 zur Anhörung freigegeben werden kann. </a:t>
            </a:r>
          </a:p>
          <a:p>
            <a:pPr>
              <a:buFontTx/>
              <a:buChar char="-"/>
            </a:pPr>
            <a:r>
              <a:rPr lang="de-DE" dirty="0" smtClean="0"/>
              <a:t>Parallel dazu läuft der Prozess im BAG/EDI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de-DE" smtClean="0"/>
              <a:t>36.1 / DS</a:t>
            </a:r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e-DE" smtClean="0"/>
              <a:t>Fachtreffen Psychische Gesundheit, 23.10.2014</a:t>
            </a: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C8DB048-6673-6A4C-A633-2541EE6C7872}" type="slidenum">
              <a:rPr lang="de-DE" smtClean="0"/>
              <a:pPr/>
              <a:t>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18522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44778" y="1575574"/>
            <a:ext cx="7833472" cy="778012"/>
          </a:xfrm>
        </p:spPr>
        <p:txBody>
          <a:bodyPr>
            <a:normAutofit/>
          </a:bodyPr>
          <a:lstStyle/>
          <a:p>
            <a:r>
              <a:rPr lang="de-DE" dirty="0" smtClean="0"/>
              <a:t>Weiteres Vorgehen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44778" y="2673274"/>
            <a:ext cx="7833471" cy="3425376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de-DE" dirty="0" smtClean="0"/>
              <a:t>Start der Anhörung Ende November 2014</a:t>
            </a:r>
          </a:p>
          <a:p>
            <a:pPr>
              <a:buFontTx/>
              <a:buChar char="-"/>
            </a:pPr>
            <a:r>
              <a:rPr lang="de-DE" dirty="0" smtClean="0"/>
              <a:t>Veranstaltung zur Anhörung im Januar 2015</a:t>
            </a:r>
          </a:p>
          <a:p>
            <a:pPr>
              <a:buFontTx/>
              <a:buChar char="-"/>
            </a:pPr>
            <a:r>
              <a:rPr lang="de-DE" dirty="0" smtClean="0"/>
              <a:t>Finalisierung des Berichtes</a:t>
            </a:r>
          </a:p>
          <a:p>
            <a:pPr>
              <a:buFontTx/>
              <a:buChar char="-"/>
            </a:pPr>
            <a:r>
              <a:rPr lang="de-DE" dirty="0" smtClean="0"/>
              <a:t>Verabschiedung durch den Dialog Nationale Gesundheitspolitik im Mai 2015</a:t>
            </a:r>
          </a:p>
          <a:p>
            <a:pPr>
              <a:buFontTx/>
              <a:buChar char="-"/>
            </a:pPr>
            <a:r>
              <a:rPr lang="de-DE" dirty="0" err="1" smtClean="0"/>
              <a:t>Anschliessend</a:t>
            </a:r>
            <a:r>
              <a:rPr lang="de-DE" dirty="0" smtClean="0"/>
              <a:t> Umsetzungsphase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de-DE" dirty="0" smtClean="0"/>
              <a:t>36.1 / DS</a:t>
            </a:r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e-DE" dirty="0" smtClean="0"/>
              <a:t>Fachtreffen Psychische Gesundheit, 23.10.2014</a:t>
            </a: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C8DB048-6673-6A4C-A633-2541EE6C7872}" type="slidenum">
              <a:rPr lang="de-DE" smtClean="0"/>
              <a:pPr/>
              <a:t>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47766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44778" y="1575574"/>
            <a:ext cx="7833472" cy="778012"/>
          </a:xfrm>
        </p:spPr>
        <p:txBody>
          <a:bodyPr>
            <a:normAutofit/>
          </a:bodyPr>
          <a:lstStyle/>
          <a:p>
            <a:r>
              <a:rPr lang="de-DE" dirty="0" smtClean="0"/>
              <a:t>Aktionsplan Suizidprävention I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44778" y="2673274"/>
            <a:ext cx="7833471" cy="3425376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de-DE" dirty="0" smtClean="0"/>
              <a:t>Motion Ingold (11.3973) „Suizidprävention. Handlungsspielraum wirkungsvoller nutzen“</a:t>
            </a:r>
          </a:p>
          <a:p>
            <a:pPr>
              <a:buFontTx/>
              <a:buChar char="-"/>
            </a:pPr>
            <a:r>
              <a:rPr lang="de-DE" dirty="0" smtClean="0"/>
              <a:t>Auftrag vom Dialog Nationale Gesundheitspolitik</a:t>
            </a:r>
          </a:p>
          <a:p>
            <a:pPr>
              <a:buFontTx/>
              <a:buChar char="-"/>
            </a:pPr>
            <a:r>
              <a:rPr lang="de-DE" dirty="0" smtClean="0"/>
              <a:t>Gemeinsames Projekt von BAG, GDK, Gesundheitsförderung Schweiz</a:t>
            </a:r>
          </a:p>
          <a:p>
            <a:pPr>
              <a:buFontTx/>
              <a:buChar char="-"/>
            </a:pPr>
            <a:r>
              <a:rPr lang="de-DE" dirty="0" smtClean="0"/>
              <a:t>Vorgesehener Zeitplan: Berichtsentwurf bis Ende 2015, Vernehmlassung Anfang 2016, Verabschiedung durch Dialog Mai 2016</a:t>
            </a:r>
          </a:p>
          <a:p>
            <a:pPr lvl="1">
              <a:buFontTx/>
              <a:buChar char="-"/>
            </a:pP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	</a:t>
            </a:r>
          </a:p>
          <a:p>
            <a:pPr>
              <a:buFontTx/>
              <a:buChar char="-"/>
            </a:pPr>
            <a:endParaRPr lang="de-DE" dirty="0" smtClean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de-DE" dirty="0" smtClean="0"/>
              <a:t>36.1 / DS</a:t>
            </a:r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e-DE" dirty="0" smtClean="0"/>
              <a:t>Fachtreffen Psychische Gesundheit, 23.10.2014</a:t>
            </a: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C8DB048-6673-6A4C-A633-2541EE6C7872}" type="slidenum">
              <a:rPr lang="de-DE" smtClean="0"/>
              <a:pPr/>
              <a:t>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876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44778" y="1575574"/>
            <a:ext cx="7833472" cy="778012"/>
          </a:xfrm>
        </p:spPr>
        <p:txBody>
          <a:bodyPr>
            <a:normAutofit/>
          </a:bodyPr>
          <a:lstStyle/>
          <a:p>
            <a:r>
              <a:rPr lang="de-DE" dirty="0" smtClean="0"/>
              <a:t>Aktionsplan Suizidprävention II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44778" y="2673274"/>
            <a:ext cx="7833471" cy="34253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/>
              <a:t>5 </a:t>
            </a:r>
            <a:r>
              <a:rPr lang="de-DE" dirty="0" smtClean="0"/>
              <a:t>Arbeitspakete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dirty="0" smtClean="0"/>
              <a:t>Hilfe </a:t>
            </a:r>
            <a:r>
              <a:rPr lang="de-DE" dirty="0"/>
              <a:t>in Krisen und sekundäre Suizidprävention in der </a:t>
            </a:r>
            <a:r>
              <a:rPr lang="de-DE" dirty="0" smtClean="0"/>
              <a:t>Versorgung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dirty="0" smtClean="0"/>
              <a:t>Suizidprävention </a:t>
            </a:r>
            <a:r>
              <a:rPr lang="de-DE" dirty="0"/>
              <a:t>durch Gesundheitsförderung und Prävention psychischer Krankheiten: Dialog-Bericht Psychische </a:t>
            </a:r>
            <a:r>
              <a:rPr lang="de-DE" dirty="0" smtClean="0"/>
              <a:t>Gesundheit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dirty="0" smtClean="0"/>
              <a:t>Suizidprävention durch Einschränkung des Zugangs zu den Mitteln + Kommunikation in den Medien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dirty="0" smtClean="0"/>
              <a:t>Prävention / Intervention Vereinsamung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dirty="0" smtClean="0"/>
              <a:t>Monitoring und Forschung</a:t>
            </a:r>
          </a:p>
          <a:p>
            <a:pPr marL="0" indent="0">
              <a:buNone/>
            </a:pPr>
            <a:r>
              <a:rPr lang="de-DE" dirty="0" smtClean="0"/>
              <a:t>	</a:t>
            </a:r>
          </a:p>
          <a:p>
            <a:pPr>
              <a:buFontTx/>
              <a:buChar char="-"/>
            </a:pPr>
            <a:endParaRPr lang="de-DE" dirty="0" smtClean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de-DE" dirty="0" smtClean="0"/>
              <a:t>36.1 / DS</a:t>
            </a:r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e-DE" dirty="0" smtClean="0"/>
              <a:t>Fachtreffen Psychische Gesundheit, 23.10.2014</a:t>
            </a: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C8DB048-6673-6A4C-A633-2541EE6C7872}" type="slidenum">
              <a:rPr lang="de-DE" smtClean="0"/>
              <a:pPr/>
              <a:t>9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92194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dk_präsentation_NEU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r">
          <a:defRPr sz="1300" dirty="0" smtClean="0">
            <a:solidFill>
              <a:srgbClr val="F7A343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gdk_präsentation_NEU</Template>
  <TotalTime>0</TotalTime>
  <Words>413</Words>
  <Application>Microsoft Office PowerPoint</Application>
  <PresentationFormat>Bildschirmpräsentation (4:3)</PresentationFormat>
  <Paragraphs>73</Paragraphs>
  <Slides>10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1" baseType="lpstr">
      <vt:lpstr>gdk_präsentation_NEU</vt:lpstr>
      <vt:lpstr>Dialog-Projekt Psychische Gesundheit</vt:lpstr>
      <vt:lpstr>Ausgangslage</vt:lpstr>
      <vt:lpstr>Abgrenzung zu anderen parlamentarischen Aufträgen</vt:lpstr>
      <vt:lpstr>Fokus des Berichts Psychische Gesundheit</vt:lpstr>
      <vt:lpstr>Projektorganisation</vt:lpstr>
      <vt:lpstr>Stand der Arbeiten</vt:lpstr>
      <vt:lpstr>Weiteres Vorgehen</vt:lpstr>
      <vt:lpstr>Aktionsplan Suizidprävention I</vt:lpstr>
      <vt:lpstr>Aktionsplan Suizidprävention II</vt:lpstr>
      <vt:lpstr>Besten Dank für Ihre Aufmerksamkeit</vt:lpstr>
    </vt:vector>
  </TitlesOfParts>
  <Company>Abraxas Informatik AG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Titel</dc:title>
  <dc:creator>Schibli Daniela</dc:creator>
  <cp:lastModifiedBy>Schibli Daniela</cp:lastModifiedBy>
  <cp:revision>10</cp:revision>
  <cp:lastPrinted>2012-01-06T13:10:23Z</cp:lastPrinted>
  <dcterms:created xsi:type="dcterms:W3CDTF">2014-10-21T16:00:33Z</dcterms:created>
  <dcterms:modified xsi:type="dcterms:W3CDTF">2014-10-21T17:15:16Z</dcterms:modified>
</cp:coreProperties>
</file>